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22"/>
  </p:notesMasterIdLst>
  <p:handoutMasterIdLst>
    <p:handoutMasterId r:id="rId23"/>
  </p:handoutMasterIdLst>
  <p:sldIdLst>
    <p:sldId id="365" r:id="rId2"/>
    <p:sldId id="342" r:id="rId3"/>
    <p:sldId id="368" r:id="rId4"/>
    <p:sldId id="369" r:id="rId5"/>
    <p:sldId id="385" r:id="rId6"/>
    <p:sldId id="370" r:id="rId7"/>
    <p:sldId id="371" r:id="rId8"/>
    <p:sldId id="373" r:id="rId9"/>
    <p:sldId id="376" r:id="rId10"/>
    <p:sldId id="374" r:id="rId11"/>
    <p:sldId id="375" r:id="rId12"/>
    <p:sldId id="378" r:id="rId13"/>
    <p:sldId id="377" r:id="rId14"/>
    <p:sldId id="379" r:id="rId15"/>
    <p:sldId id="381" r:id="rId16"/>
    <p:sldId id="382" r:id="rId17"/>
    <p:sldId id="384" r:id="rId18"/>
    <p:sldId id="383" r:id="rId19"/>
    <p:sldId id="366" r:id="rId20"/>
    <p:sldId id="372" r:id="rId21"/>
  </p:sldIdLst>
  <p:sldSz cx="9144000" cy="6858000" type="screen4x3"/>
  <p:notesSz cx="6858000" cy="9144000"/>
  <p:embeddedFontLst>
    <p:embeddedFont>
      <p:font typeface="Aller" panose="020B050303030202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Kontrapunkt Bob" panose="02000000000000000000" pitchFamily="50" charset="0"/>
      <p:bold r:id="rId30"/>
    </p:embeddedFont>
    <p:embeddedFont>
      <p:font typeface="Open Sans Light" panose="020B0306030504020204" pitchFamily="34" charset="0"/>
      <p:regular r:id="rId31"/>
      <p:italic r:id="rId32"/>
    </p:embeddedFont>
    <p:embeddedFont>
      <p:font typeface="Calibri" panose="020F0502020204030204" pitchFamily="34" charset="0"/>
      <p:regular r:id="rId33"/>
      <p:bold r:id="rId34"/>
      <p:italic r:id="rId35"/>
      <p:boldItalic r:id="rId36"/>
    </p:embeddedFont>
    <p:embeddedFont>
      <p:font typeface="Kontrapunkt Bob Light" panose="02000000000000000000" pitchFamily="50" charset="0"/>
      <p:regular r:id="rId37"/>
    </p:embeddedFont>
    <p:embeddedFont>
      <p:font typeface="Aller Light" panose="020B0503040302020204" pitchFamily="34" charset="0"/>
      <p:regular r:id="rId38"/>
      <p: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C8EC"/>
    <a:srgbClr val="F02423"/>
    <a:srgbClr val="27B369"/>
    <a:srgbClr val="F6821E"/>
    <a:srgbClr val="E74E3E"/>
    <a:srgbClr val="0EBEA9"/>
    <a:srgbClr val="F47264"/>
    <a:srgbClr val="7BBBB5"/>
    <a:srgbClr val="F5C24C"/>
    <a:srgbClr val="3DB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3" autoAdjust="0"/>
    <p:restoredTop sz="85714" autoAdjust="0"/>
  </p:normalViewPr>
  <p:slideViewPr>
    <p:cSldViewPr snapToGrid="0" showGuides="1">
      <p:cViewPr varScale="1">
        <p:scale>
          <a:sx n="65" d="100"/>
          <a:sy n="65" d="100"/>
        </p:scale>
        <p:origin x="720" y="66"/>
      </p:cViewPr>
      <p:guideLst>
        <p:guide orient="horz" pos="2160"/>
        <p:guide pos="2880"/>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showGuides="1">
      <p:cViewPr varScale="1">
        <p:scale>
          <a:sx n="51" d="100"/>
          <a:sy n="51" d="100"/>
        </p:scale>
        <p:origin x="286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Quantity (MT)</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dPt>
          <c:dPt>
            <c:idx val="1"/>
            <c:bubble3D val="0"/>
            <c:spPr>
              <a:gradFill>
                <a:gsLst>
                  <a:gs pos="100000">
                    <a:schemeClr val="accent3">
                      <a:lumMod val="60000"/>
                      <a:lumOff val="40000"/>
                    </a:schemeClr>
                  </a:gs>
                  <a:gs pos="0">
                    <a:schemeClr val="accent3"/>
                  </a:gs>
                </a:gsLst>
                <a:lin ang="5400000" scaled="0"/>
              </a:gradFill>
              <a:ln w="19050">
                <a:solidFill>
                  <a:schemeClr val="lt1"/>
                </a:solidFill>
              </a:ln>
              <a:effectLst/>
            </c:spPr>
          </c:dPt>
          <c:dPt>
            <c:idx val="2"/>
            <c:bubble3D val="0"/>
            <c:spPr>
              <a:gradFill>
                <a:gsLst>
                  <a:gs pos="100000">
                    <a:schemeClr val="accent5">
                      <a:lumMod val="60000"/>
                      <a:lumOff val="40000"/>
                    </a:schemeClr>
                  </a:gs>
                  <a:gs pos="0">
                    <a:schemeClr val="accent5"/>
                  </a:gs>
                </a:gsLst>
                <a:lin ang="5400000" scaled="0"/>
              </a:gradFill>
              <a:ln w="19050">
                <a:solidFill>
                  <a:schemeClr val="lt1"/>
                </a:solidFill>
              </a:ln>
              <a:effectLst/>
            </c:spPr>
          </c:dPt>
          <c:dLbls>
            <c:spPr>
              <a:noFill/>
              <a:ln>
                <a:noFill/>
              </a:ln>
              <a:effectLst/>
            </c:spPr>
            <c:txPr>
              <a:bodyPr rot="0" vert="horz"/>
              <a:lstStyle/>
              <a:p>
                <a:pPr>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Aquaculture</c:v>
                </c:pt>
                <c:pt idx="1">
                  <c:v>Municipal Fisheries</c:v>
                </c:pt>
                <c:pt idx="2">
                  <c:v>Commercial Fisheries</c:v>
                </c:pt>
              </c:strCache>
            </c:strRef>
          </c:cat>
          <c:val>
            <c:numRef>
              <c:f>Sheet1!$B$2:$B$4</c:f>
              <c:numCache>
                <c:formatCode>General</c:formatCode>
                <c:ptCount val="3"/>
                <c:pt idx="0">
                  <c:v>2373386.4900000002</c:v>
                </c:pt>
                <c:pt idx="1">
                  <c:v>1264416.48</c:v>
                </c:pt>
                <c:pt idx="2">
                  <c:v>1067610.33</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alpha val="50000"/>
          </a:schemeClr>
        </a:solidFill>
        <a:ln>
          <a:noFill/>
        </a:ln>
        <a:effectLst/>
      </c:spPr>
      <c:txPr>
        <a:bodyPr rot="0" vert="horz"/>
        <a:lstStyle/>
        <a:p>
          <a:pPr>
            <a:defRPr/>
          </a:pPr>
          <a:endParaRPr lang="en-US"/>
        </a:p>
      </c:txPr>
    </c:legend>
    <c:plotVisOnly val="1"/>
    <c:dispBlanksAs val="gap"/>
    <c:showDLblsOverMax val="0"/>
  </c:chart>
  <c:spPr>
    <a:noFill/>
    <a:ln w="3175" cap="flat" cmpd="sng" algn="ctr">
      <a:noFill/>
      <a:round/>
    </a:ln>
    <a:effectLst/>
  </c:spPr>
  <c:txPr>
    <a:bodyPr/>
    <a:lstStyle/>
    <a:p>
      <a:pPr>
        <a:defRPr sz="1200" b="0">
          <a:solidFill>
            <a:schemeClr val="tx1"/>
          </a:solidFill>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Number of Fishing Operators</c:v>
                </c:pt>
              </c:strCache>
            </c:strRef>
          </c:tx>
          <c:dPt>
            <c:idx val="0"/>
            <c:bubble3D val="0"/>
            <c:spPr>
              <a:gradFill>
                <a:gsLst>
                  <a:gs pos="100000">
                    <a:schemeClr val="accent1">
                      <a:lumMod val="60000"/>
                      <a:lumOff val="40000"/>
                    </a:schemeClr>
                  </a:gs>
                  <a:gs pos="0">
                    <a:schemeClr val="accent1"/>
                  </a:gs>
                </a:gsLst>
                <a:lin ang="5400000" scaled="0"/>
              </a:gradFill>
              <a:ln w="19050">
                <a:solidFill>
                  <a:schemeClr val="lt1"/>
                </a:solidFill>
              </a:ln>
              <a:effectLst/>
            </c:spPr>
          </c:dPt>
          <c:dPt>
            <c:idx val="1"/>
            <c:bubble3D val="0"/>
            <c:spPr>
              <a:gradFill>
                <a:gsLst>
                  <a:gs pos="100000">
                    <a:schemeClr val="accent3">
                      <a:lumMod val="60000"/>
                      <a:lumOff val="40000"/>
                    </a:schemeClr>
                  </a:gs>
                  <a:gs pos="0">
                    <a:schemeClr val="accent3"/>
                  </a:gs>
                </a:gsLst>
                <a:lin ang="5400000" scaled="0"/>
              </a:gradFill>
              <a:ln w="19050">
                <a:solidFill>
                  <a:schemeClr val="lt1"/>
                </a:solidFill>
              </a:ln>
              <a:effectLst/>
            </c:spPr>
          </c:dPt>
          <c:dPt>
            <c:idx val="2"/>
            <c:bubble3D val="0"/>
            <c:spPr>
              <a:gradFill>
                <a:gsLst>
                  <a:gs pos="100000">
                    <a:schemeClr val="accent5">
                      <a:lumMod val="60000"/>
                      <a:lumOff val="40000"/>
                    </a:schemeClr>
                  </a:gs>
                  <a:gs pos="0">
                    <a:schemeClr val="accent5"/>
                  </a:gs>
                </a:gsLst>
                <a:lin ang="5400000" scaled="0"/>
              </a:gradFill>
              <a:ln w="19050">
                <a:solidFill>
                  <a:schemeClr val="lt1"/>
                </a:solidFill>
              </a:ln>
              <a:effectLst/>
            </c:spPr>
          </c:dPt>
          <c:dLbls>
            <c:spPr>
              <a:noFill/>
              <a:ln>
                <a:noFill/>
              </a:ln>
              <a:effectLst/>
            </c:spPr>
            <c:txPr>
              <a:bodyPr rot="0" vert="horz"/>
              <a:lstStyle/>
              <a:p>
                <a:pPr>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Aquaculture</c:v>
                </c:pt>
                <c:pt idx="1">
                  <c:v>Municipal Fisheries</c:v>
                </c:pt>
                <c:pt idx="2">
                  <c:v>Commercial Fisheries</c:v>
                </c:pt>
              </c:strCache>
            </c:strRef>
          </c:cat>
          <c:val>
            <c:numRef>
              <c:f>Sheet1!$B$2:$B$4</c:f>
              <c:numCache>
                <c:formatCode>General</c:formatCode>
                <c:ptCount val="3"/>
                <c:pt idx="0">
                  <c:v>226195</c:v>
                </c:pt>
                <c:pt idx="1">
                  <c:v>1371676</c:v>
                </c:pt>
                <c:pt idx="2">
                  <c:v>16497</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alpha val="50000"/>
          </a:schemeClr>
        </a:solidFill>
        <a:ln>
          <a:noFill/>
        </a:ln>
        <a:effectLst/>
      </c:spPr>
      <c:txPr>
        <a:bodyPr rot="0" vert="horz"/>
        <a:lstStyle/>
        <a:p>
          <a:pPr>
            <a:defRPr/>
          </a:pPr>
          <a:endParaRPr lang="en-US"/>
        </a:p>
      </c:txPr>
    </c:legend>
    <c:plotVisOnly val="1"/>
    <c:dispBlanksAs val="gap"/>
    <c:showDLblsOverMax val="0"/>
  </c:chart>
  <c:spPr>
    <a:noFill/>
    <a:ln w="3175" cap="flat" cmpd="sng" algn="ctr">
      <a:noFill/>
      <a:round/>
    </a:ln>
    <a:effectLst/>
  </c:spPr>
  <c:txPr>
    <a:bodyPr/>
    <a:lstStyle/>
    <a:p>
      <a:pPr>
        <a:defRPr sz="1200" b="0">
          <a:solidFill>
            <a:schemeClr val="tx1"/>
          </a:solidFill>
          <a:latin typeface="Times New Roman" panose="02020603050405020304" pitchFamily="18" charset="0"/>
          <a:cs typeface="Times New Roman" panose="02020603050405020304" pitchFamily="18" charset="0"/>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Fish Corrals</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dPt>
          <c:cat>
            <c:strRef>
              <c:f>Sheet1!$A$2:$A$3</c:f>
              <c:strCache>
                <c:ptCount val="2"/>
                <c:pt idx="0">
                  <c:v>Valid</c:v>
                </c:pt>
                <c:pt idx="1">
                  <c:v>Invalid</c:v>
                </c:pt>
              </c:strCache>
            </c:strRef>
          </c:cat>
          <c:val>
            <c:numRef>
              <c:f>Sheet1!$B$2:$B$3</c:f>
              <c:numCache>
                <c:formatCode>General</c:formatCode>
                <c:ptCount val="2"/>
                <c:pt idx="0">
                  <c:v>11</c:v>
                </c:pt>
                <c:pt idx="1">
                  <c:v>36</c:v>
                </c:pt>
              </c:numCache>
            </c:numRef>
          </c:val>
        </c:ser>
        <c:dLbls>
          <c:showLegendKey val="0"/>
          <c:showVal val="0"/>
          <c:showCatName val="0"/>
          <c:showSerName val="0"/>
          <c:showPercent val="0"/>
          <c:showBubbleSize val="0"/>
          <c:showLeaderLines val="1"/>
        </c:dLbls>
        <c:firstSliceAng val="0"/>
        <c:holeSize val="70"/>
      </c:doughnut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66C23F-2943-41AE-8A50-594A3BF50A65}" type="datetimeFigureOut">
              <a:rPr lang="en-GB" smtClean="0"/>
              <a:t>20/10/2015</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0A507B-2379-4D1E-BC8D-2A6EF20C4C9D}" type="slidenum">
              <a:rPr lang="en-GB" smtClean="0"/>
              <a:t>‹#›</a:t>
            </a:fld>
            <a:endParaRPr lang="en-GB"/>
          </a:p>
        </p:txBody>
      </p:sp>
    </p:spTree>
    <p:extLst>
      <p:ext uri="{BB962C8B-B14F-4D97-AF65-F5344CB8AC3E}">
        <p14:creationId xmlns:p14="http://schemas.microsoft.com/office/powerpoint/2010/main" val="3688153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8B4F4-0E37-45D0-A03B-BC6109B7B9EC}" type="datetimeFigureOut">
              <a:rPr lang="en-GB" smtClean="0"/>
              <a:t>20/10/2015</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AAE0B-E3A9-415E-BF9D-35A66B2C4B2F}" type="slidenum">
              <a:rPr lang="en-GB" smtClean="0"/>
              <a:t>‹#›</a:t>
            </a:fld>
            <a:endParaRPr lang="en-GB"/>
          </a:p>
        </p:txBody>
      </p:sp>
    </p:spTree>
    <p:extLst>
      <p:ext uri="{BB962C8B-B14F-4D97-AF65-F5344CB8AC3E}">
        <p14:creationId xmlns:p14="http://schemas.microsoft.com/office/powerpoint/2010/main" val="92550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a:t>
            </a:r>
            <a:r>
              <a:rPr lang="en-US" baseline="0" dirty="0" smtClean="0"/>
              <a:t> Morning!</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 am Mark Cabanlit from the University of the Philippines in Cebu. For this brief session I’ll be taking about my paper which is “</a:t>
            </a:r>
            <a:r>
              <a:rPr lang="en-US" sz="1200" dirty="0" smtClean="0">
                <a:solidFill>
                  <a:schemeClr val="bg1"/>
                </a:solidFill>
                <a:latin typeface="Kontrapunkt Bob Light" panose="02000000000000000000" pitchFamily="50" charset="0"/>
              </a:rPr>
              <a:t>Using Remote Sensing and GIS To Perform Monitoring of Fish Corrals And Suitability Analysis on Possible Areas Of Erection in </a:t>
            </a:r>
            <a:r>
              <a:rPr lang="en-US" sz="1200" dirty="0" err="1" smtClean="0">
                <a:solidFill>
                  <a:schemeClr val="bg1"/>
                </a:solidFill>
                <a:latin typeface="Kontrapunkt Bob Light" panose="02000000000000000000" pitchFamily="50" charset="0"/>
              </a:rPr>
              <a:t>Victorias</a:t>
            </a:r>
            <a:r>
              <a:rPr lang="en-US" sz="1200" dirty="0" smtClean="0">
                <a:solidFill>
                  <a:schemeClr val="bg1"/>
                </a:solidFill>
                <a:latin typeface="Kontrapunkt Bob Light" panose="02000000000000000000" pitchFamily="50" charset="0"/>
              </a:rPr>
              <a:t> City, Negros Occidental”.</a:t>
            </a:r>
            <a:endParaRPr lang="en-GB" sz="1200" dirty="0" smtClean="0">
              <a:solidFill>
                <a:schemeClr val="bg1"/>
              </a:solidFill>
              <a:latin typeface="Kontrapunkt Bob Light" panose="02000000000000000000" pitchFamily="50"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2</a:t>
            </a:fld>
            <a:endParaRPr lang="en-GB"/>
          </a:p>
        </p:txBody>
      </p:sp>
    </p:spTree>
    <p:extLst>
      <p:ext uri="{BB962C8B-B14F-4D97-AF65-F5344CB8AC3E}">
        <p14:creationId xmlns:p14="http://schemas.microsoft.com/office/powerpoint/2010/main" val="1356776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if we check the</a:t>
            </a:r>
            <a:r>
              <a:rPr lang="en-US" baseline="0" dirty="0" smtClean="0"/>
              <a:t> 60 meter radius, all fish corrals would be in accordance with the law if and only if they have the same owner.</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11</a:t>
            </a:fld>
            <a:endParaRPr lang="en-GB"/>
          </a:p>
        </p:txBody>
      </p:sp>
    </p:spTree>
    <p:extLst>
      <p:ext uri="{BB962C8B-B14F-4D97-AF65-F5344CB8AC3E}">
        <p14:creationId xmlns:p14="http://schemas.microsoft.com/office/powerpoint/2010/main" val="4116618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Kontrapunkt Bob Light" panose="02000000000000000000" pitchFamily="50" charset="0"/>
              </a:rPr>
              <a:t>The suitability analysis component of the paper aims to find areas where it is appropriate to erect fish corrals. </a:t>
            </a:r>
            <a:endParaRPr lang="en-GB" sz="1200" dirty="0" smtClean="0">
              <a:solidFill>
                <a:schemeClr val="bg1"/>
              </a:solidFill>
              <a:latin typeface="Kontrapunkt Bob Light" panose="02000000000000000000" pitchFamily="50"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12</a:t>
            </a:fld>
            <a:endParaRPr lang="en-GB"/>
          </a:p>
        </p:txBody>
      </p:sp>
    </p:spTree>
    <p:extLst>
      <p:ext uri="{BB962C8B-B14F-4D97-AF65-F5344CB8AC3E}">
        <p14:creationId xmlns:p14="http://schemas.microsoft.com/office/powerpoint/2010/main" val="4281019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solidFill>
                  <a:schemeClr val="bg1">
                    <a:lumMod val="50000"/>
                  </a:schemeClr>
                </a:solidFill>
                <a:latin typeface="Aller Light" panose="02000503000000020004" pitchFamily="2" charset="0"/>
              </a:rPr>
              <a:t>There is no law as to what distance can a fish corral be erected. However, using the features that are previously extracted we can calculate their distance from the land. Using the Near tool in </a:t>
            </a:r>
            <a:r>
              <a:rPr lang="en-US" sz="1200" dirty="0" err="1" smtClean="0">
                <a:solidFill>
                  <a:schemeClr val="bg1">
                    <a:lumMod val="50000"/>
                  </a:schemeClr>
                </a:solidFill>
                <a:latin typeface="Aller Light" panose="02000503000000020004" pitchFamily="2" charset="0"/>
              </a:rPr>
              <a:t>ArcMap</a:t>
            </a:r>
            <a:r>
              <a:rPr lang="en-US" sz="1200" dirty="0" smtClean="0">
                <a:solidFill>
                  <a:schemeClr val="bg1">
                    <a:lumMod val="50000"/>
                  </a:schemeClr>
                </a:solidFill>
                <a:latin typeface="Aller Light" panose="02000503000000020004" pitchFamily="2" charset="0"/>
              </a:rPr>
              <a:t>, the distance of each of the 444 extracted features were calculated. </a:t>
            </a:r>
          </a:p>
          <a:p>
            <a:endParaRPr lang="en-US" sz="1200" dirty="0" smtClean="0">
              <a:solidFill>
                <a:schemeClr val="bg1">
                  <a:lumMod val="50000"/>
                </a:schemeClr>
              </a:solidFill>
              <a:latin typeface="Aller Light" panose="02000503000000020004" pitchFamily="2" charset="0"/>
            </a:endParaRPr>
          </a:p>
          <a:p>
            <a:r>
              <a:rPr lang="en-US" sz="1200" dirty="0" smtClean="0">
                <a:solidFill>
                  <a:schemeClr val="bg1">
                    <a:lumMod val="50000"/>
                  </a:schemeClr>
                </a:solidFill>
                <a:latin typeface="Aller Light" panose="02000503000000020004" pitchFamily="2" charset="0"/>
              </a:rPr>
              <a:t>The maximum distance was then used to create a buffer from land signifying the possible areas of fish corral erection. </a:t>
            </a:r>
          </a:p>
          <a:p>
            <a:endParaRPr lang="en-US" sz="1200" dirty="0" smtClean="0">
              <a:solidFill>
                <a:schemeClr val="bg1">
                  <a:lumMod val="50000"/>
                </a:schemeClr>
              </a:solidFill>
              <a:latin typeface="Aller Light" panose="02000503000000020004" pitchFamily="2" charset="0"/>
            </a:endParaRPr>
          </a:p>
          <a:p>
            <a:r>
              <a:rPr lang="en-US" sz="1200" dirty="0" smtClean="0">
                <a:solidFill>
                  <a:schemeClr val="bg1">
                    <a:lumMod val="50000"/>
                  </a:schemeClr>
                </a:solidFill>
                <a:latin typeface="Aller Light" panose="02000503000000020004" pitchFamily="2" charset="0"/>
              </a:rPr>
              <a:t>The maximum distance was 2,623.10 meters which was based from a fish corral located in between San Enrique and </a:t>
            </a:r>
            <a:r>
              <a:rPr lang="en-US" sz="1200" dirty="0" err="1" smtClean="0">
                <a:solidFill>
                  <a:schemeClr val="bg1">
                    <a:lumMod val="50000"/>
                  </a:schemeClr>
                </a:solidFill>
                <a:latin typeface="Aller Light" panose="02000503000000020004" pitchFamily="2" charset="0"/>
              </a:rPr>
              <a:t>Pontevedra</a:t>
            </a:r>
            <a:r>
              <a:rPr lang="en-US" sz="1200" dirty="0" smtClean="0">
                <a:solidFill>
                  <a:schemeClr val="bg1">
                    <a:lumMod val="50000"/>
                  </a:schemeClr>
                </a:solidFill>
                <a:latin typeface="Aller Light" panose="02000503000000020004" pitchFamily="2" charset="0"/>
              </a:rPr>
              <a:t> as seen in the image</a:t>
            </a:r>
            <a:endParaRPr lang="en-GB" sz="1200" dirty="0" smtClean="0">
              <a:solidFill>
                <a:schemeClr val="bg1">
                  <a:lumMod val="50000"/>
                </a:schemeClr>
              </a:solidFill>
              <a:latin typeface="Aller Light"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13</a:t>
            </a:fld>
            <a:endParaRPr lang="en-GB"/>
          </a:p>
        </p:txBody>
      </p:sp>
    </p:spTree>
    <p:extLst>
      <p:ext uri="{BB962C8B-B14F-4D97-AF65-F5344CB8AC3E}">
        <p14:creationId xmlns:p14="http://schemas.microsoft.com/office/powerpoint/2010/main" val="62842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50000"/>
                  </a:schemeClr>
                </a:solidFill>
                <a:latin typeface="Aller Light" panose="02000503000000020004" pitchFamily="2" charset="0"/>
              </a:rPr>
              <a:t>The depth of the location of the 444 extracted fish corrals were also considered. The depth data used was the bathymetry data. In </a:t>
            </a:r>
            <a:r>
              <a:rPr lang="en-US" sz="1200" dirty="0" err="1" smtClean="0">
                <a:solidFill>
                  <a:schemeClr val="bg1">
                    <a:lumMod val="50000"/>
                  </a:schemeClr>
                </a:solidFill>
                <a:latin typeface="Aller Light" panose="02000503000000020004" pitchFamily="2" charset="0"/>
              </a:rPr>
              <a:t>ArcMap</a:t>
            </a:r>
            <a:r>
              <a:rPr lang="en-US" sz="1200" dirty="0" smtClean="0">
                <a:solidFill>
                  <a:schemeClr val="bg1">
                    <a:lumMod val="50000"/>
                  </a:schemeClr>
                </a:solidFill>
                <a:latin typeface="Aller Light" panose="02000503000000020004" pitchFamily="2" charset="0"/>
              </a:rPr>
              <a:t>, each feature was converted into points by using the Feature to Point (Data Management) tool. In order to get the bathymetry values of the data, the Extract Values to Points (Spatial Analyst) function was used. The maximum depth was then determined which is -14. Then the maximum depth was used as a boundary in identifying possible areas of erection. Since the bathymetry data from GEBCO (2008) was a raster, the Contour (3D Analyst) tool in </a:t>
            </a:r>
            <a:r>
              <a:rPr lang="en-US" sz="1200" dirty="0" err="1" smtClean="0">
                <a:solidFill>
                  <a:schemeClr val="bg1">
                    <a:lumMod val="50000"/>
                  </a:schemeClr>
                </a:solidFill>
                <a:latin typeface="Aller Light" panose="02000503000000020004" pitchFamily="2" charset="0"/>
              </a:rPr>
              <a:t>ArcMap</a:t>
            </a:r>
            <a:r>
              <a:rPr lang="en-US" sz="1200" dirty="0" smtClean="0">
                <a:solidFill>
                  <a:schemeClr val="bg1">
                    <a:lumMod val="50000"/>
                  </a:schemeClr>
                </a:solidFill>
                <a:latin typeface="Aller Light" panose="02000503000000020004" pitchFamily="2" charset="0"/>
              </a:rPr>
              <a:t> was used to convert the -14 depth (deepest location of fish corral) and the 0 depth into contour lines. </a:t>
            </a:r>
            <a:endParaRPr lang="en-GB" sz="1200" dirty="0" smtClean="0">
              <a:solidFill>
                <a:schemeClr val="bg1">
                  <a:lumMod val="50000"/>
                </a:schemeClr>
              </a:solidFill>
              <a:latin typeface="Aller Light"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14</a:t>
            </a:fld>
            <a:endParaRPr lang="en-GB"/>
          </a:p>
        </p:txBody>
      </p:sp>
    </p:spTree>
    <p:extLst>
      <p:ext uri="{BB962C8B-B14F-4D97-AF65-F5344CB8AC3E}">
        <p14:creationId xmlns:p14="http://schemas.microsoft.com/office/powerpoint/2010/main" val="1010005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image shows, the</a:t>
            </a:r>
            <a:r>
              <a:rPr lang="en-US" baseline="0" dirty="0" smtClean="0"/>
              <a:t> depth parameter and the buffered distance presented as lines in the coast of </a:t>
            </a:r>
            <a:r>
              <a:rPr lang="en-US" baseline="0" dirty="0" err="1" smtClean="0"/>
              <a:t>Victorias</a:t>
            </a:r>
            <a:r>
              <a:rPr lang="en-US" baseline="0" dirty="0" smtClean="0"/>
              <a:t> City.</a:t>
            </a:r>
          </a:p>
          <a:p>
            <a:endParaRPr lang="en-US" baseline="0" dirty="0" smtClean="0"/>
          </a:p>
          <a:p>
            <a:r>
              <a:rPr lang="en-US" dirty="0" smtClean="0"/>
              <a:t>After getting the depth and the distance boundaries, a </a:t>
            </a:r>
            <a:r>
              <a:rPr lang="en-US" dirty="0" err="1" smtClean="0"/>
              <a:t>shapefile</a:t>
            </a:r>
            <a:r>
              <a:rPr lang="en-US" dirty="0" smtClean="0"/>
              <a:t> was created that encompasses the two factors. The municipal boundaries along the coast was also considered in determining the area.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Aller" panose="02000503030000020004" pitchFamily="2" charset="0"/>
              </a:rPr>
              <a:t>Since each fish corral must be at least 200 meters away from each other, a buffer was made from each fish corral feature. The buffer was then subtracted from the Possible Site for erection. </a:t>
            </a:r>
            <a:endParaRPr lang="en-GB" sz="1200" dirty="0" smtClean="0">
              <a:solidFill>
                <a:schemeClr val="bg1"/>
              </a:solidFill>
              <a:latin typeface="Aller" panose="02000503030000020004" pitchFamily="2" charset="0"/>
            </a:endParaRP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15</a:t>
            </a:fld>
            <a:endParaRPr lang="en-GB"/>
          </a:p>
        </p:txBody>
      </p:sp>
    </p:spTree>
    <p:extLst>
      <p:ext uri="{BB962C8B-B14F-4D97-AF65-F5344CB8AC3E}">
        <p14:creationId xmlns:p14="http://schemas.microsoft.com/office/powerpoint/2010/main" val="1411711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a:t>
            </a:r>
            <a:r>
              <a:rPr lang="en-US" dirty="0" err="1" smtClean="0"/>
              <a:t>ouput</a:t>
            </a:r>
            <a:r>
              <a:rPr lang="en-US" dirty="0" smtClean="0"/>
              <a:t> map, the triangles represent the fish corral that</a:t>
            </a:r>
            <a:r>
              <a:rPr lang="en-US" baseline="0" dirty="0" smtClean="0"/>
              <a:t> can/may still be built. </a:t>
            </a:r>
            <a:r>
              <a:rPr lang="en-US" dirty="0" smtClean="0"/>
              <a:t>The blue and white striped</a:t>
            </a:r>
            <a:r>
              <a:rPr lang="en-US" baseline="0" dirty="0" smtClean="0"/>
              <a:t> area represents the possible areas for erecting a fish corral.</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16</a:t>
            </a:fld>
            <a:endParaRPr lang="en-GB"/>
          </a:p>
        </p:txBody>
      </p:sp>
    </p:spTree>
    <p:extLst>
      <p:ext uri="{BB962C8B-B14F-4D97-AF65-F5344CB8AC3E}">
        <p14:creationId xmlns:p14="http://schemas.microsoft.com/office/powerpoint/2010/main" val="3809741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Kontrapunkt Bob Light" panose="02000000000000000000" pitchFamily="50" charset="0"/>
              </a:rPr>
              <a:t>With the help of remote sensing and GIS, the fish corrals in the </a:t>
            </a:r>
            <a:r>
              <a:rPr lang="en-US" sz="1200" dirty="0" err="1" smtClean="0">
                <a:solidFill>
                  <a:schemeClr val="bg1"/>
                </a:solidFill>
                <a:latin typeface="Kontrapunkt Bob Light" panose="02000000000000000000" pitchFamily="50" charset="0"/>
              </a:rPr>
              <a:t>Victorias</a:t>
            </a:r>
            <a:r>
              <a:rPr lang="en-US" sz="1200" dirty="0" smtClean="0">
                <a:solidFill>
                  <a:schemeClr val="bg1"/>
                </a:solidFill>
                <a:latin typeface="Kontrapunkt Bob Light" panose="02000000000000000000" pitchFamily="50" charset="0"/>
              </a:rPr>
              <a:t> City were not only extracted but were also monitored based on the laws specified by the Fisheries Act (Act No. 4003). The distance of a fish corral from land together with its depth was also used to determine possible sites of building a fish corral. In theory, at least 43 new fish corrals can be added alongside the 47 already built fish corrals in the City of </a:t>
            </a:r>
            <a:r>
              <a:rPr lang="en-US" sz="1200" dirty="0" err="1" smtClean="0">
                <a:solidFill>
                  <a:schemeClr val="bg1"/>
                </a:solidFill>
                <a:latin typeface="Kontrapunkt Bob Light" panose="02000000000000000000" pitchFamily="50" charset="0"/>
              </a:rPr>
              <a:t>Victorias</a:t>
            </a:r>
            <a:r>
              <a:rPr lang="en-US" sz="1200" dirty="0" smtClean="0">
                <a:solidFill>
                  <a:schemeClr val="bg1"/>
                </a:solidFill>
                <a:latin typeface="Kontrapunkt Bob Light" panose="02000000000000000000" pitchFamily="50" charset="0"/>
              </a:rPr>
              <a:t>. </a:t>
            </a: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17</a:t>
            </a:fld>
            <a:endParaRPr lang="en-GB"/>
          </a:p>
        </p:txBody>
      </p:sp>
    </p:spTree>
    <p:extLst>
      <p:ext uri="{BB962C8B-B14F-4D97-AF65-F5344CB8AC3E}">
        <p14:creationId xmlns:p14="http://schemas.microsoft.com/office/powerpoint/2010/main" val="4152730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50000"/>
                  </a:schemeClr>
                </a:solidFill>
                <a:latin typeface="Kontrapunkt Bob Light" panose="02000000000000000000" pitchFamily="50" charset="0"/>
              </a:rPr>
              <a:t>For now, the study only aims to help and show the Local Government Unit and the coastal communities that these modern measures can help them in their livelihood and based on the results, it is very likely that this study can benefit them.</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bg1">
                  <a:lumMod val="50000"/>
                </a:schemeClr>
              </a:solidFill>
              <a:latin typeface="Kontrapunkt Bob Light" panose="02000000000000000000" pitchFamily="50"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50000"/>
                  </a:schemeClr>
                </a:solidFill>
                <a:latin typeface="Kontrapunkt Bob Light" panose="02000000000000000000" pitchFamily="50" charset="0"/>
              </a:rPr>
              <a:t>For further studies,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50000"/>
                  </a:schemeClr>
                </a:solidFill>
                <a:latin typeface="Aller Light" panose="02000503000000020004" pitchFamily="2" charset="0"/>
              </a:rPr>
              <a:t>We should take into consideration in selecting areas for building fish corral such as the presence of marine protected areas. </a:t>
            </a:r>
          </a:p>
          <a:p>
            <a:r>
              <a:rPr lang="en-GB" sz="1200" dirty="0" smtClean="0">
                <a:solidFill>
                  <a:schemeClr val="bg1">
                    <a:lumMod val="50000"/>
                  </a:schemeClr>
                </a:solidFill>
                <a:latin typeface="Aller Light" panose="02000503000000020004" pitchFamily="2" charset="0"/>
              </a:rPr>
              <a:t>We can use the output area to find possible relocation sites for already existing Fish Corral.</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lumMod val="50000"/>
                  </a:schemeClr>
                </a:solidFill>
                <a:latin typeface="Aller Light" panose="02000503000000020004" pitchFamily="2" charset="0"/>
              </a:rPr>
              <a:t>We can also add some weights on an area such as those that are near the mouth of the river since it is very favorable.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And also, this study has helped in spreading</a:t>
            </a:r>
            <a:r>
              <a:rPr lang="en-GB" sz="1200" baseline="0" dirty="0" smtClean="0">
                <a:solidFill>
                  <a:schemeClr val="bg1">
                    <a:lumMod val="50000"/>
                  </a:schemeClr>
                </a:solidFill>
                <a:latin typeface="Aller Light" panose="02000503000000020004" pitchFamily="2" charset="0"/>
              </a:rPr>
              <a:t> </a:t>
            </a:r>
            <a:r>
              <a:rPr lang="en-GB" sz="1200" dirty="0" smtClean="0">
                <a:solidFill>
                  <a:schemeClr val="bg1">
                    <a:lumMod val="50000"/>
                  </a:schemeClr>
                </a:solidFill>
                <a:latin typeface="Aller Light" panose="02000503000000020004" pitchFamily="2" charset="0"/>
              </a:rPr>
              <a:t>awareness about GIS so that the coastal communities so that they could learn the wonders and capabilities of GIS.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Kontrapunkt Bob Light" panose="02000000000000000000" pitchFamily="50"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18</a:t>
            </a:fld>
            <a:endParaRPr lang="en-GB"/>
          </a:p>
        </p:txBody>
      </p:sp>
    </p:spTree>
    <p:extLst>
      <p:ext uri="{BB962C8B-B14F-4D97-AF65-F5344CB8AC3E}">
        <p14:creationId xmlns:p14="http://schemas.microsoft.com/office/powerpoint/2010/main" val="37242622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Kontrapunkt Bob Light" panose="02000000000000000000" pitchFamily="50" charset="0"/>
              </a:rPr>
              <a:t>This study would not have been possible without the following people.</a:t>
            </a: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19</a:t>
            </a:fld>
            <a:endParaRPr lang="en-GB"/>
          </a:p>
        </p:txBody>
      </p:sp>
    </p:spTree>
    <p:extLst>
      <p:ext uri="{BB962C8B-B14F-4D97-AF65-F5344CB8AC3E}">
        <p14:creationId xmlns:p14="http://schemas.microsoft.com/office/powerpoint/2010/main" val="28789812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t>
            </a:r>
            <a:r>
              <a:rPr lang="en-US" baseline="0" dirty="0" smtClean="0"/>
              <a:t>for Listening!</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20</a:t>
            </a:fld>
            <a:endParaRPr lang="en-GB"/>
          </a:p>
        </p:txBody>
      </p:sp>
    </p:spTree>
    <p:extLst>
      <p:ext uri="{BB962C8B-B14F-4D97-AF65-F5344CB8AC3E}">
        <p14:creationId xmlns:p14="http://schemas.microsoft.com/office/powerpoint/2010/main" val="3450035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first talk about the role of Aquaculture in the status of the Philippine Fishing</a:t>
            </a:r>
            <a:r>
              <a:rPr lang="en-US" baseline="0" dirty="0" smtClean="0"/>
              <a:t> Industry. </a:t>
            </a:r>
          </a:p>
          <a:p>
            <a:endParaRPr lang="en-US" baseline="0" dirty="0" smtClean="0"/>
          </a:p>
          <a:p>
            <a:r>
              <a:rPr lang="en-US" baseline="0" dirty="0" smtClean="0"/>
              <a:t>In terms of the total Fish Production, Aquaculture has contributed 50% of the total fish produce of the whole country. Furthermore, Aquaculture has also helped employ about 226195 fishing operators. With this, we can see that Aquaculture has been one of the major sources of our fish supply in the whole country both in import and in export.</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3</a:t>
            </a:fld>
            <a:endParaRPr lang="en-GB"/>
          </a:p>
        </p:txBody>
      </p:sp>
    </p:spTree>
    <p:extLst>
      <p:ext uri="{BB962C8B-B14F-4D97-AF65-F5344CB8AC3E}">
        <p14:creationId xmlns:p14="http://schemas.microsoft.com/office/powerpoint/2010/main" val="3323565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Negros</a:t>
            </a:r>
            <a:r>
              <a:rPr lang="en-US" baseline="0" dirty="0" smtClean="0"/>
              <a:t> Island. The areas with labeled cities/municipalities are within Negros Occidental, a huge area of Region VI.</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Kontrapunkt Bob" panose="02000000000000000000" pitchFamily="50" charset="0"/>
              </a:rPr>
              <a:t>Among the 17 regions in the country, Region VI has ranked second in terms of municipal fisheries production for marine fishing.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Kontrapunkt Bob" panose="02000000000000000000" pitchFamily="50" charset="0"/>
              </a:rPr>
              <a:t>In terms of Aquaculture production by culture environment Region VI has also ranked second in Aquaculture production in brackish water</a:t>
            </a:r>
            <a:endParaRPr lang="en-GB" sz="1200" dirty="0" smtClean="0">
              <a:solidFill>
                <a:schemeClr val="bg1"/>
              </a:solidFill>
              <a:latin typeface="Kontrapunkt Bob" panose="02000000000000000000" pitchFamily="50"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Kontrapunkt Bob" panose="02000000000000000000" pitchFamily="50" charset="0"/>
              </a:rPr>
              <a:t>It is filled with numerous Aquaculture features such as fish pen, fish cages, tidal set net, but it is mostly composed of fish corrals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bg1"/>
              </a:solidFill>
              <a:latin typeface="Kontrapunkt Bob" panose="02000000000000000000" pitchFamily="50"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Kontrapunkt Bob" panose="02000000000000000000" pitchFamily="50" charset="0"/>
              </a:rPr>
              <a:t>However, Region 6 is only ranked 9 for Aquacultures in Marine Waters producing only 408 metric tons of fish. Finding suitable areas in building aquaculture this</a:t>
            </a:r>
            <a:r>
              <a:rPr lang="en-US" sz="1200" baseline="0" dirty="0" smtClean="0">
                <a:solidFill>
                  <a:schemeClr val="bg1"/>
                </a:solidFill>
                <a:latin typeface="Kontrapunkt Bob" panose="02000000000000000000" pitchFamily="50" charset="0"/>
              </a:rPr>
              <a:t> part of the country would be really very beneficial to the coastal communities.</a:t>
            </a:r>
            <a:endParaRPr lang="en-GB" sz="1200" dirty="0" smtClean="0">
              <a:solidFill>
                <a:schemeClr val="bg1"/>
              </a:solidFill>
              <a:latin typeface="Kontrapunkt Bob" panose="02000000000000000000" pitchFamily="50"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solidFill>
              <a:latin typeface="Kontrapunkt Bob" panose="02000000000000000000" pitchFamily="50"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solidFill>
              <a:latin typeface="Kontrapunkt Bob" panose="02000000000000000000" pitchFamily="50"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4</a:t>
            </a:fld>
            <a:endParaRPr lang="en-GB"/>
          </a:p>
        </p:txBody>
      </p:sp>
    </p:spTree>
    <p:extLst>
      <p:ext uri="{BB962C8B-B14F-4D97-AF65-F5344CB8AC3E}">
        <p14:creationId xmlns:p14="http://schemas.microsoft.com/office/powerpoint/2010/main" val="3588500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lnSpc>
                <a:spcPct val="150000"/>
              </a:lnSpc>
            </a:pPr>
            <a:r>
              <a:rPr lang="en-US" sz="1200" dirty="0" smtClean="0">
                <a:solidFill>
                  <a:schemeClr val="bg1"/>
                </a:solidFill>
                <a:latin typeface="Kontrapunkt Bob Light" panose="02000000000000000000" pitchFamily="50" charset="0"/>
              </a:rPr>
              <a:t>The two main objectives of this study is to:</a:t>
            </a:r>
          </a:p>
          <a:p>
            <a:pPr algn="just">
              <a:lnSpc>
                <a:spcPct val="150000"/>
              </a:lnSpc>
            </a:pPr>
            <a:endParaRPr lang="en-US" sz="1200" dirty="0" smtClean="0">
              <a:solidFill>
                <a:schemeClr val="bg1"/>
              </a:solidFill>
              <a:latin typeface="Kontrapunkt Bob Light" panose="02000000000000000000" pitchFamily="50" charset="0"/>
            </a:endParaRPr>
          </a:p>
          <a:p>
            <a:pPr algn="just">
              <a:lnSpc>
                <a:spcPct val="150000"/>
              </a:lnSpc>
            </a:pPr>
            <a:r>
              <a:rPr lang="en-US" sz="1200" dirty="0" smtClean="0">
                <a:solidFill>
                  <a:schemeClr val="bg1"/>
                </a:solidFill>
                <a:latin typeface="Kontrapunkt Bob Light" panose="02000000000000000000" pitchFamily="50" charset="0"/>
              </a:rPr>
              <a:t>To monitor the fish corrals in the Philippines based on Fisheries Act (Act No. 4003).</a:t>
            </a:r>
          </a:p>
          <a:p>
            <a:pPr algn="just">
              <a:lnSpc>
                <a:spcPct val="150000"/>
              </a:lnSpc>
            </a:pPr>
            <a:endParaRPr lang="en-US" sz="1200" dirty="0" smtClean="0">
              <a:solidFill>
                <a:schemeClr val="bg1"/>
              </a:solidFill>
              <a:latin typeface="Kontrapunkt Bob Light" panose="02000000000000000000" pitchFamily="50" charset="0"/>
            </a:endParaRPr>
          </a:p>
          <a:p>
            <a:pPr algn="just">
              <a:lnSpc>
                <a:spcPct val="150000"/>
              </a:lnSpc>
            </a:pPr>
            <a:r>
              <a:rPr lang="en-US" sz="1200" dirty="0" smtClean="0">
                <a:solidFill>
                  <a:schemeClr val="bg1"/>
                </a:solidFill>
                <a:latin typeface="Kontrapunkt Bob Light" panose="02000000000000000000" pitchFamily="50" charset="0"/>
              </a:rPr>
              <a:t>To create a suitability analysis of the Fish Corrals in the City of </a:t>
            </a:r>
            <a:r>
              <a:rPr lang="en-US" sz="1200" dirty="0" err="1" smtClean="0">
                <a:solidFill>
                  <a:schemeClr val="bg1"/>
                </a:solidFill>
                <a:latin typeface="Kontrapunkt Bob Light" panose="02000000000000000000" pitchFamily="50" charset="0"/>
              </a:rPr>
              <a:t>Victorias</a:t>
            </a:r>
            <a:r>
              <a:rPr lang="en-US" sz="1200" dirty="0" smtClean="0">
                <a:solidFill>
                  <a:schemeClr val="bg1"/>
                </a:solidFill>
                <a:latin typeface="Kontrapunkt Bob Light" panose="02000000000000000000" pitchFamily="50" charset="0"/>
              </a:rPr>
              <a:t>.</a:t>
            </a:r>
            <a:endParaRPr lang="en-US" sz="1200" dirty="0">
              <a:solidFill>
                <a:schemeClr val="bg1"/>
              </a:solidFill>
              <a:latin typeface="Kontrapunkt Bob Light" panose="02000000000000000000" pitchFamily="50" charset="0"/>
            </a:endParaRPr>
          </a:p>
        </p:txBody>
      </p:sp>
      <p:sp>
        <p:nvSpPr>
          <p:cNvPr id="4" name="Slide Number Placeholder 3"/>
          <p:cNvSpPr>
            <a:spLocks noGrp="1"/>
          </p:cNvSpPr>
          <p:nvPr>
            <p:ph type="sldNum" sz="quarter" idx="10"/>
          </p:nvPr>
        </p:nvSpPr>
        <p:spPr/>
        <p:txBody>
          <a:bodyPr/>
          <a:lstStyle/>
          <a:p>
            <a:fld id="{F01AAE0B-E3A9-415E-BF9D-35A66B2C4B2F}" type="slidenum">
              <a:rPr lang="en-GB" smtClean="0"/>
              <a:t>5</a:t>
            </a:fld>
            <a:endParaRPr lang="en-GB"/>
          </a:p>
        </p:txBody>
      </p:sp>
    </p:spTree>
    <p:extLst>
      <p:ext uri="{BB962C8B-B14F-4D97-AF65-F5344CB8AC3E}">
        <p14:creationId xmlns:p14="http://schemas.microsoft.com/office/powerpoint/2010/main" val="2438580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Fish corrals were extracted from 10 different cities/municipalities namely: Enrique B. </a:t>
            </a:r>
            <a:r>
              <a:rPr lang="en-US" sz="1200" kern="1200" dirty="0" err="1" smtClean="0">
                <a:solidFill>
                  <a:schemeClr val="tx1"/>
                </a:solidFill>
                <a:effectLst/>
                <a:latin typeface="+mn-lt"/>
                <a:ea typeface="+mn-ea"/>
                <a:cs typeface="+mn-cs"/>
              </a:rPr>
              <a:t>Magalona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Hinigaran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Manapla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Pontevedra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Sagay</a:t>
            </a:r>
            <a:r>
              <a:rPr lang="en-US" sz="1200" kern="1200" dirty="0" smtClean="0">
                <a:solidFill>
                  <a:schemeClr val="tx1"/>
                </a:solidFill>
                <a:effectLst/>
                <a:latin typeface="+mn-lt"/>
                <a:ea typeface="+mn-ea"/>
                <a:cs typeface="+mn-cs"/>
              </a:rPr>
              <a:t>, San Enrique, </a:t>
            </a:r>
            <a:r>
              <a:rPr lang="en-US" sz="1200" kern="1200" dirty="0" err="1" smtClean="0">
                <a:solidFill>
                  <a:schemeClr val="tx1"/>
                </a:solidFill>
                <a:effectLst/>
                <a:latin typeface="+mn-lt"/>
                <a:ea typeface="+mn-ea"/>
                <a:cs typeface="+mn-cs"/>
              </a:rPr>
              <a:t>Silay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Talisay</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Toboso</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Victorias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closest</a:t>
            </a:r>
            <a:r>
              <a:rPr lang="en-US" sz="1200" kern="1200" baseline="0" dirty="0" smtClean="0">
                <a:solidFill>
                  <a:schemeClr val="tx1"/>
                </a:solidFill>
                <a:effectLst/>
                <a:latin typeface="+mn-lt"/>
                <a:ea typeface="+mn-ea"/>
                <a:cs typeface="+mn-cs"/>
              </a:rPr>
              <a:t> distance between a fish corral from its neighboring fish corral was also calculated. A 60-meter and 200-meter distance check was then performed.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t>
            </a:r>
            <a:r>
              <a:rPr lang="en-US" sz="1200" kern="1200" baseline="0" dirty="0" smtClean="0">
                <a:solidFill>
                  <a:schemeClr val="tx1"/>
                </a:solidFill>
                <a:effectLst/>
                <a:latin typeface="+mn-lt"/>
                <a:ea typeface="+mn-ea"/>
                <a:cs typeface="+mn-cs"/>
              </a:rPr>
              <a:t> distance of</a:t>
            </a:r>
            <a:r>
              <a:rPr lang="en-US" sz="1200" kern="1200" dirty="0" smtClean="0">
                <a:solidFill>
                  <a:schemeClr val="tx1"/>
                </a:solidFill>
                <a:effectLst/>
                <a:latin typeface="+mn-lt"/>
                <a:ea typeface="+mn-ea"/>
                <a:cs typeface="+mn-cs"/>
              </a:rPr>
              <a:t> the extracted fish corrals</a:t>
            </a:r>
            <a:r>
              <a:rPr lang="en-US" sz="1200" kern="1200" baseline="0" dirty="0" smtClean="0">
                <a:solidFill>
                  <a:schemeClr val="tx1"/>
                </a:solidFill>
                <a:effectLst/>
                <a:latin typeface="+mn-lt"/>
                <a:ea typeface="+mn-ea"/>
                <a:cs typeface="+mn-cs"/>
              </a:rPr>
              <a:t> from the nearest land feature</a:t>
            </a:r>
            <a:r>
              <a:rPr lang="en-US" sz="1200" kern="1200" dirty="0" smtClean="0">
                <a:solidFill>
                  <a:schemeClr val="tx1"/>
                </a:solidFill>
                <a:effectLst/>
                <a:latin typeface="+mn-lt"/>
                <a:ea typeface="+mn-ea"/>
                <a:cs typeface="+mn-cs"/>
              </a:rPr>
              <a:t> were calculated. </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depth of the location of the 444 extracted fish corrals were also considered. </a:t>
            </a:r>
            <a:endParaRPr lang="en-US" sz="1200" kern="1200" baseline="0" dirty="0" smtClean="0">
              <a:solidFill>
                <a:schemeClr val="tx1"/>
              </a:solidFill>
              <a:effectLst/>
              <a:latin typeface="+mn-lt"/>
              <a:ea typeface="+mn-ea"/>
              <a:cs typeface="+mn-cs"/>
            </a:endParaRPr>
          </a:p>
          <a:p>
            <a:endParaRPr lang="en-US" dirty="0" smtClean="0"/>
          </a:p>
          <a:p>
            <a:endParaRPr lang="en-US" dirty="0" smtClean="0"/>
          </a:p>
          <a:p>
            <a:r>
              <a:rPr lang="en-US" dirty="0" smtClean="0"/>
              <a:t>Sources:</a:t>
            </a:r>
          </a:p>
          <a:p>
            <a:r>
              <a:rPr lang="en-US" dirty="0" smtClean="0"/>
              <a:t>http://foodlogica.com/img/distance.png</a:t>
            </a:r>
          </a:p>
          <a:p>
            <a:r>
              <a:rPr lang="en-US" dirty="0" smtClean="0"/>
              <a:t>http://cdn.xl.thumbs.canstockphoto.com/canstock21232255.jpg</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6</a:t>
            </a:fld>
            <a:endParaRPr lang="en-GB"/>
          </a:p>
        </p:txBody>
      </p:sp>
    </p:spTree>
    <p:extLst>
      <p:ext uri="{BB962C8B-B14F-4D97-AF65-F5344CB8AC3E}">
        <p14:creationId xmlns:p14="http://schemas.microsoft.com/office/powerpoint/2010/main" val="199928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Afterwards,</a:t>
            </a:r>
            <a:r>
              <a:rPr lang="en-US" baseline="0" dirty="0" smtClean="0"/>
              <a:t> the distance and the depth were considered as factors in creating a suitable area for Fish Corral.</a:t>
            </a:r>
          </a:p>
          <a:p>
            <a:endParaRPr lang="en-US" baseline="0" dirty="0" smtClean="0"/>
          </a:p>
          <a:p>
            <a:r>
              <a:rPr lang="en-US" baseline="0" dirty="0" smtClean="0"/>
              <a:t>Random points were then generated to represent the possible Fish Corrals. </a:t>
            </a:r>
          </a:p>
          <a:p>
            <a:endParaRPr lang="en-US" baseline="0" dirty="0" smtClean="0"/>
          </a:p>
          <a:p>
            <a:r>
              <a:rPr lang="en-US" baseline="0" dirty="0" smtClean="0"/>
              <a:t>It was then used to create a suitability map to be given to the Local Government Unit.</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7</a:t>
            </a:fld>
            <a:endParaRPr lang="en-GB"/>
          </a:p>
        </p:txBody>
      </p:sp>
    </p:spTree>
    <p:extLst>
      <p:ext uri="{BB962C8B-B14F-4D97-AF65-F5344CB8AC3E}">
        <p14:creationId xmlns:p14="http://schemas.microsoft.com/office/powerpoint/2010/main" val="2468616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Kontrapunkt Bob Light" panose="02000000000000000000" pitchFamily="50" charset="0"/>
              </a:rPr>
              <a:t>Let’s start with Monitoring,</a:t>
            </a:r>
            <a:r>
              <a:rPr lang="en-US" sz="1200" baseline="0" dirty="0" smtClean="0">
                <a:solidFill>
                  <a:schemeClr val="bg1"/>
                </a:solidFill>
                <a:latin typeface="Kontrapunkt Bob Light" panose="02000000000000000000" pitchFamily="50" charset="0"/>
              </a:rPr>
              <a:t> According to the Philippine </a:t>
            </a:r>
            <a:r>
              <a:rPr lang="en-US" sz="1200" dirty="0" smtClean="0">
                <a:solidFill>
                  <a:schemeClr val="bg1"/>
                </a:solidFill>
                <a:latin typeface="Kontrapunkt Bob Light" panose="02000000000000000000" pitchFamily="50" charset="0"/>
              </a:rPr>
              <a:t>Fisheries Act (Act No. 4003), </a:t>
            </a:r>
            <a:r>
              <a:rPr lang="en-US" sz="1200" baseline="0" dirty="0" smtClean="0">
                <a:solidFill>
                  <a:schemeClr val="bg1"/>
                </a:solidFill>
                <a:latin typeface="Kontrapunkt Bob Light" panose="02000000000000000000" pitchFamily="50" charset="0"/>
              </a:rPr>
              <a:t>n</a:t>
            </a:r>
            <a:r>
              <a:rPr lang="en-US" sz="1200" dirty="0" smtClean="0">
                <a:solidFill>
                  <a:schemeClr val="bg1"/>
                </a:solidFill>
                <a:latin typeface="Kontrapunkt Bob Light" panose="02000000000000000000" pitchFamily="50" charset="0"/>
              </a:rPr>
              <a:t>o fish corral or "</a:t>
            </a:r>
            <a:r>
              <a:rPr lang="en-US" sz="1200" dirty="0" err="1" smtClean="0">
                <a:solidFill>
                  <a:schemeClr val="bg1"/>
                </a:solidFill>
                <a:latin typeface="Kontrapunkt Bob Light" panose="02000000000000000000" pitchFamily="50" charset="0"/>
              </a:rPr>
              <a:t>baclad</a:t>
            </a:r>
            <a:r>
              <a:rPr lang="en-US" sz="1200" dirty="0" smtClean="0">
                <a:solidFill>
                  <a:schemeClr val="bg1"/>
                </a:solidFill>
                <a:latin typeface="Kontrapunkt Bob Light" panose="02000000000000000000" pitchFamily="50" charset="0"/>
              </a:rPr>
              <a:t>" shall be constructed within two hundred meters of another in marine fisheries, unless they belong to the same license; but in no case shall be less than sixty meters apart except in waters less than two meters deep at low tide or unless previously approved by the Secretary of Agriculture and Commerce or his duly authorized representative</a:t>
            </a:r>
            <a:endParaRPr lang="en-GB" sz="1200" dirty="0" smtClean="0">
              <a:solidFill>
                <a:schemeClr val="bg1"/>
              </a:solidFill>
              <a:latin typeface="Kontrapunkt Bob Light" panose="02000000000000000000" pitchFamily="50"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8</a:t>
            </a:fld>
            <a:endParaRPr lang="en-GB"/>
          </a:p>
        </p:txBody>
      </p:sp>
    </p:spTree>
    <p:extLst>
      <p:ext uri="{BB962C8B-B14F-4D97-AF65-F5344CB8AC3E}">
        <p14:creationId xmlns:p14="http://schemas.microsoft.com/office/powerpoint/2010/main" val="3899854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it is required that no fish corrals must be constructed with 200 hundred meter from each other in marine fisheries, we made a query to check from the previously calculated distance if which fish corral has satisfied the condition. It was then found out that 36 out of 47 fish corrals are located within the 200 meter radius of each other.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9</a:t>
            </a:fld>
            <a:endParaRPr lang="en-GB"/>
          </a:p>
        </p:txBody>
      </p:sp>
    </p:spTree>
    <p:extLst>
      <p:ext uri="{BB962C8B-B14F-4D97-AF65-F5344CB8AC3E}">
        <p14:creationId xmlns:p14="http://schemas.microsoft.com/office/powerpoint/2010/main" val="3387604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fish corrals that</a:t>
            </a:r>
            <a:r>
              <a:rPr lang="en-US" baseline="0" dirty="0" smtClean="0"/>
              <a:t> are colored in red are those that are not at least 200 meters away from the nearest Fish Corral. </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10</a:t>
            </a:fld>
            <a:endParaRPr lang="en-GB"/>
          </a:p>
        </p:txBody>
      </p:sp>
    </p:spTree>
    <p:extLst>
      <p:ext uri="{BB962C8B-B14F-4D97-AF65-F5344CB8AC3E}">
        <p14:creationId xmlns:p14="http://schemas.microsoft.com/office/powerpoint/2010/main" val="38222451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0100" y="596903"/>
            <a:ext cx="6613574" cy="505969"/>
          </a:xfrm>
        </p:spPr>
        <p:txBody>
          <a:bodyPr lIns="0" rIns="0" anchor="ctr">
            <a:noAutofit/>
          </a:bodyPr>
          <a:lstStyle>
            <a:lvl1pPr algn="l">
              <a:defRPr sz="3600" b="0">
                <a:solidFill>
                  <a:schemeClr val="accent1"/>
                </a:solidFill>
                <a:latin typeface="Kontrapunkt Bob Light" panose="02000000000000000000" pitchFamily="50" charset="0"/>
                <a:ea typeface="Open Sans Light" panose="020B0306030504020204" pitchFamily="34" charset="0"/>
                <a:cs typeface="Open Sans Light" panose="020B0306030504020204" pitchFamily="34" charset="0"/>
              </a:defRPr>
            </a:lvl1pPr>
          </a:lstStyle>
          <a:p>
            <a:r>
              <a:rPr lang="en-US" dirty="0" smtClean="0"/>
              <a:t>Write Your Title Here</a:t>
            </a:r>
            <a:endParaRPr lang="en-GB" dirty="0"/>
          </a:p>
        </p:txBody>
      </p:sp>
      <p:sp>
        <p:nvSpPr>
          <p:cNvPr id="13" name="Text Placeholder 12"/>
          <p:cNvSpPr>
            <a:spLocks noGrp="1"/>
          </p:cNvSpPr>
          <p:nvPr>
            <p:ph type="body" sz="quarter" idx="11" hasCustomPrompt="1"/>
          </p:nvPr>
        </p:nvSpPr>
        <p:spPr>
          <a:xfrm>
            <a:off x="800101" y="1861626"/>
            <a:ext cx="3409657" cy="516988"/>
          </a:xfrm>
        </p:spPr>
        <p:txBody>
          <a:bodyPr lIns="0" rIns="0">
            <a:normAutofit/>
          </a:bodyPr>
          <a:lstStyle>
            <a:lvl1pPr marL="0" indent="0">
              <a:buNone/>
              <a:defRPr sz="1600" b="0" baseline="0">
                <a:solidFill>
                  <a:schemeClr val="accent1"/>
                </a:solidFill>
                <a:latin typeface="Kontrapunkt Bob" panose="02000000000000000000" pitchFamily="50"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18" name="Text Placeholder 12"/>
          <p:cNvSpPr>
            <a:spLocks noGrp="1"/>
          </p:cNvSpPr>
          <p:nvPr>
            <p:ph type="body" sz="quarter" idx="13" hasCustomPrompt="1"/>
          </p:nvPr>
        </p:nvSpPr>
        <p:spPr>
          <a:xfrm>
            <a:off x="4934245" y="1861626"/>
            <a:ext cx="3409657" cy="516988"/>
          </a:xfrm>
        </p:spPr>
        <p:txBody>
          <a:bodyPr lIns="0" rIns="0">
            <a:normAutofit/>
          </a:bodyPr>
          <a:lstStyle>
            <a:lvl1pPr marL="0" indent="0" algn="r">
              <a:buNone/>
              <a:defRPr sz="1600" b="0" baseline="0">
                <a:solidFill>
                  <a:schemeClr val="accent1"/>
                </a:solidFill>
                <a:latin typeface="Kontrapunkt Bob" panose="02000000000000000000" pitchFamily="50"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8" name="TextBox 7"/>
          <p:cNvSpPr txBox="1"/>
          <p:nvPr userDrawn="1"/>
        </p:nvSpPr>
        <p:spPr>
          <a:xfrm>
            <a:off x="1199204" y="6207129"/>
            <a:ext cx="807396" cy="123111"/>
          </a:xfrm>
          <a:prstGeom prst="rect">
            <a:avLst/>
          </a:prstGeom>
          <a:noFill/>
        </p:spPr>
        <p:txBody>
          <a:bodyPr wrap="square" lIns="0" tIns="0" rIns="0" bIns="0" rtlCol="0">
            <a:spAutoFit/>
          </a:bodyPr>
          <a:lstStyle/>
          <a:p>
            <a:r>
              <a:rPr lang="en-GB" sz="800" b="0" dirty="0" smtClean="0">
                <a:solidFill>
                  <a:schemeClr val="bg1">
                    <a:lumMod val="50000"/>
                  </a:schemeClr>
                </a:solidFill>
                <a:latin typeface="Kontrapunkt Bob Light" panose="02000000000000000000" pitchFamily="50" charset="0"/>
              </a:rPr>
              <a:t>UP Cebu</a:t>
            </a:r>
            <a:endParaRPr lang="en-GB" sz="800" b="0" dirty="0">
              <a:solidFill>
                <a:schemeClr val="bg1">
                  <a:lumMod val="50000"/>
                </a:schemeClr>
              </a:solidFill>
              <a:latin typeface="Kontrapunkt Bob Light" panose="02000000000000000000" pitchFamily="50" charset="0"/>
            </a:endParaRPr>
          </a:p>
        </p:txBody>
      </p:sp>
      <p:sp>
        <p:nvSpPr>
          <p:cNvPr id="9" name="TextBox 8"/>
          <p:cNvSpPr txBox="1"/>
          <p:nvPr userDrawn="1"/>
        </p:nvSpPr>
        <p:spPr>
          <a:xfrm>
            <a:off x="1199204" y="6329364"/>
            <a:ext cx="934396" cy="130805"/>
          </a:xfrm>
          <a:prstGeom prst="rect">
            <a:avLst/>
          </a:prstGeom>
          <a:noFill/>
        </p:spPr>
        <p:txBody>
          <a:bodyPr wrap="square" lIns="0" tIns="0" rIns="0" bIns="0" rtlCol="0">
            <a:spAutoFit/>
          </a:bodyPr>
          <a:lstStyle/>
          <a:p>
            <a:r>
              <a:rPr lang="en-GB" sz="850" b="0" dirty="0" smtClean="0">
                <a:solidFill>
                  <a:schemeClr val="bg1">
                    <a:lumMod val="50000"/>
                  </a:schemeClr>
                </a:solidFill>
                <a:latin typeface="Kontrapunkt Bob Light" panose="02000000000000000000" pitchFamily="50" charset="0"/>
              </a:rPr>
              <a:t>Phil-</a:t>
            </a:r>
            <a:r>
              <a:rPr lang="en-GB" sz="850" b="0" dirty="0" err="1" smtClean="0">
                <a:solidFill>
                  <a:schemeClr val="bg1">
                    <a:lumMod val="50000"/>
                  </a:schemeClr>
                </a:solidFill>
                <a:latin typeface="Kontrapunkt Bob Light" panose="02000000000000000000" pitchFamily="50" charset="0"/>
              </a:rPr>
              <a:t>LiDAR</a:t>
            </a:r>
            <a:r>
              <a:rPr lang="en-GB" sz="850" b="0" dirty="0" smtClean="0">
                <a:solidFill>
                  <a:schemeClr val="bg1">
                    <a:lumMod val="50000"/>
                  </a:schemeClr>
                </a:solidFill>
                <a:latin typeface="Kontrapunkt Bob Light" panose="02000000000000000000" pitchFamily="50" charset="0"/>
              </a:rPr>
              <a:t> 2</a:t>
            </a:r>
            <a:endParaRPr lang="en-GB" sz="850" b="0" dirty="0">
              <a:solidFill>
                <a:schemeClr val="bg1">
                  <a:lumMod val="50000"/>
                </a:schemeClr>
              </a:solidFill>
              <a:latin typeface="Kontrapunkt Bob Light" panose="02000000000000000000" pitchFamily="50" charset="0"/>
            </a:endParaRPr>
          </a:p>
        </p:txBody>
      </p:sp>
      <p:sp>
        <p:nvSpPr>
          <p:cNvPr id="10" name="TextBox 9"/>
          <p:cNvSpPr txBox="1"/>
          <p:nvPr userDrawn="1"/>
        </p:nvSpPr>
        <p:spPr>
          <a:xfrm>
            <a:off x="3384292" y="6353406"/>
            <a:ext cx="2809623" cy="123111"/>
          </a:xfrm>
          <a:prstGeom prst="rect">
            <a:avLst/>
          </a:prstGeom>
          <a:noFill/>
        </p:spPr>
        <p:txBody>
          <a:bodyPr wrap="square" lIns="0" tIns="0" rIns="0" bIns="0" rtlCol="0">
            <a:spAutoFit/>
          </a:bodyPr>
          <a:lstStyle/>
          <a:p>
            <a:pPr lvl="0" algn="ctr">
              <a:defRPr sz="1800">
                <a:solidFill>
                  <a:srgbClr val="000000"/>
                </a:solidFill>
              </a:defRPr>
            </a:pPr>
            <a:r>
              <a:rPr lang="en-GB" sz="800" dirty="0" smtClean="0">
                <a:solidFill>
                  <a:srgbClr val="53585F"/>
                </a:solidFill>
                <a:latin typeface="Kontrapunkt Bob Light" panose="02000000000000000000" pitchFamily="50" charset="0"/>
              </a:rPr>
              <a:t>Monitoring and Suitability Analysis of Fish Corral</a:t>
            </a:r>
            <a:endParaRPr lang="en-GB" sz="800" dirty="0">
              <a:solidFill>
                <a:srgbClr val="53585F"/>
              </a:solidFill>
              <a:latin typeface="Kontrapunkt Bob Light" panose="02000000000000000000" pitchFamily="50"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0100" y="6160214"/>
            <a:ext cx="335253" cy="338300"/>
          </a:xfrm>
          <a:prstGeom prst="rect">
            <a:avLst/>
          </a:prstGeom>
        </p:spPr>
      </p:pic>
    </p:spTree>
    <p:extLst>
      <p:ext uri="{BB962C8B-B14F-4D97-AF65-F5344CB8AC3E}">
        <p14:creationId xmlns:p14="http://schemas.microsoft.com/office/powerpoint/2010/main" val="3532805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2" userDrawn="1">
          <p15:clr>
            <a:srgbClr val="FBAE40"/>
          </p15:clr>
        </p15:guide>
        <p15:guide id="2" pos="504" userDrawn="1">
          <p15:clr>
            <a:srgbClr val="FBAE40"/>
          </p15:clr>
        </p15:guide>
        <p15:guide id="3" pos="5256" userDrawn="1">
          <p15:clr>
            <a:srgbClr val="FBAE40"/>
          </p15:clr>
        </p15:guide>
        <p15:guide id="4" orient="horz" pos="3888" userDrawn="1">
          <p15:clr>
            <a:srgbClr val="FBAE40"/>
          </p15:clr>
        </p15:guide>
        <p15:guide id="5" orient="horz" pos="1392" userDrawn="1">
          <p15:clr>
            <a:srgbClr val="FBAE40"/>
          </p15:clr>
        </p15:guide>
        <p15:guide id="6"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198"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5" indent="0">
              <a:buNone/>
              <a:defRPr sz="2000"/>
            </a:lvl7pPr>
            <a:lvl8pPr marL="3200381" indent="0">
              <a:buNone/>
              <a:defRPr sz="2000"/>
            </a:lvl8pPr>
            <a:lvl9pPr marL="365757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20/10/2015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08885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39403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241237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98"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5" indent="0" algn="ctr">
              <a:buNone/>
              <a:defRPr sz="1600"/>
            </a:lvl7pPr>
            <a:lvl8pPr marL="3200381" indent="0" algn="ctr">
              <a:buNone/>
              <a:defRPr sz="1600"/>
            </a:lvl8pPr>
            <a:lvl9pPr marL="365757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57728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500273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1"/>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9" y="4589466"/>
            <a:ext cx="7886700" cy="1500187"/>
          </a:xfrm>
        </p:spPr>
        <p:txBody>
          <a:bodyPr/>
          <a:lstStyle>
            <a:lvl1pPr marL="0" indent="0">
              <a:buNone/>
              <a:defRPr sz="2400">
                <a:solidFill>
                  <a:schemeClr val="tx1"/>
                </a:solidFill>
              </a:defRPr>
            </a:lvl1pPr>
            <a:lvl2pPr marL="457198" indent="0">
              <a:buNone/>
              <a:defRPr sz="2000">
                <a:solidFill>
                  <a:schemeClr val="tx1">
                    <a:tint val="75000"/>
                  </a:schemeClr>
                </a:solidFill>
              </a:defRPr>
            </a:lvl2pPr>
            <a:lvl3pPr marL="914395" indent="0">
              <a:buNone/>
              <a:defRPr sz="1800">
                <a:solidFill>
                  <a:schemeClr val="tx1">
                    <a:tint val="75000"/>
                  </a:schemeClr>
                </a:solidFill>
              </a:defRPr>
            </a:lvl3pPr>
            <a:lvl4pPr marL="1371592" indent="0">
              <a:buNone/>
              <a:defRPr sz="1600">
                <a:solidFill>
                  <a:schemeClr val="tx1">
                    <a:tint val="75000"/>
                  </a:schemeClr>
                </a:solidFill>
              </a:defRPr>
            </a:lvl4pPr>
            <a:lvl5pPr marL="1828789" indent="0">
              <a:buNone/>
              <a:defRPr sz="1600">
                <a:solidFill>
                  <a:schemeClr val="tx1">
                    <a:tint val="75000"/>
                  </a:schemeClr>
                </a:solidFill>
              </a:defRPr>
            </a:lvl5pPr>
            <a:lvl6pPr marL="2285987" indent="0">
              <a:buNone/>
              <a:defRPr sz="1600">
                <a:solidFill>
                  <a:schemeClr val="tx1">
                    <a:tint val="75000"/>
                  </a:schemeClr>
                </a:solidFill>
              </a:defRPr>
            </a:lvl6pPr>
            <a:lvl7pPr marL="2743185" indent="0">
              <a:buNone/>
              <a:defRPr sz="1600">
                <a:solidFill>
                  <a:schemeClr val="tx1">
                    <a:tint val="75000"/>
                  </a:schemeClr>
                </a:solidFill>
              </a:defRPr>
            </a:lvl7pPr>
            <a:lvl8pPr marL="3200381" indent="0">
              <a:buNone/>
              <a:defRPr sz="1600">
                <a:solidFill>
                  <a:schemeClr val="tx1">
                    <a:tint val="75000"/>
                  </a:schemeClr>
                </a:solidFill>
              </a:defRPr>
            </a:lvl8pPr>
            <a:lvl9pPr marL="365757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4FD24F-A8CD-4E70-A371-C011B5592845}" type="datetimeFigureOut">
              <a:rPr lang="en-GB" smtClean="0"/>
              <a:t>20/10/2015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62861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4FD24F-A8CD-4E70-A371-C011B5592845}" type="datetimeFigureOut">
              <a:rPr lang="en-GB" smtClean="0"/>
              <a:t>20/10/2015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62240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8"/>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4FD24F-A8CD-4E70-A371-C011B5592845}" type="datetimeFigureOut">
              <a:rPr lang="en-GB" smtClean="0"/>
              <a:t>20/10/2015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880474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4FD24F-A8CD-4E70-A371-C011B5592845}" type="datetimeFigureOut">
              <a:rPr lang="en-GB" smtClean="0"/>
              <a:t>20/10/2015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13342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4FD24F-A8CD-4E70-A371-C011B5592845}" type="datetimeFigureOut">
              <a:rPr lang="en-GB" smtClean="0"/>
              <a:t>20/10/2015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7951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20/10/2015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907029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FD24F-A8CD-4E70-A371-C011B5592845}" type="datetimeFigureOut">
              <a:rPr lang="en-GB" smtClean="0"/>
              <a:t>20/10/2015</a:t>
            </a:fld>
            <a:endParaRPr lang="en-GB"/>
          </a:p>
        </p:txBody>
      </p:sp>
      <p:sp>
        <p:nvSpPr>
          <p:cNvPr id="5" name="Footer Placeholder 4"/>
          <p:cNvSpPr>
            <a:spLocks noGrp="1"/>
          </p:cNvSpPr>
          <p:nvPr>
            <p:ph type="ftr" sz="quarter" idx="3"/>
          </p:nvPr>
        </p:nvSpPr>
        <p:spPr>
          <a:xfrm>
            <a:off x="3028951"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67CEA-C73E-4EA1-9E3F-137A40803CEA}" type="slidenum">
              <a:rPr lang="en-GB" smtClean="0"/>
              <a:t>‹#›</a:t>
            </a:fld>
            <a:endParaRPr lang="en-GB"/>
          </a:p>
        </p:txBody>
      </p:sp>
    </p:spTree>
    <p:extLst>
      <p:ext uri="{BB962C8B-B14F-4D97-AF65-F5344CB8AC3E}">
        <p14:creationId xmlns:p14="http://schemas.microsoft.com/office/powerpoint/2010/main" val="1629229366"/>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9143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6" indent="-228598" algn="l" defTabSz="9143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3" indent="-228598"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1"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8"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85"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5979886"/>
            <a:ext cx="9144000" cy="61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hape 97"/>
          <p:cNvSpPr/>
          <p:nvPr/>
        </p:nvSpPr>
        <p:spPr>
          <a:xfrm>
            <a:off x="2065195" y="799936"/>
            <a:ext cx="5258128" cy="52581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134488" y="4678586"/>
            <a:ext cx="3091247" cy="603050"/>
          </a:xfrm>
          <a:prstGeom prst="rect">
            <a:avLst/>
          </a:prstGeom>
          <a:noFill/>
        </p:spPr>
        <p:txBody>
          <a:bodyPr wrap="square" lIns="0" tIns="0" rIns="0" bIns="0" rtlCol="0">
            <a:spAutoFit/>
          </a:bodyPr>
          <a:lstStyle/>
          <a:p>
            <a:pPr algn="ctr">
              <a:lnSpc>
                <a:spcPts val="4500"/>
              </a:lnSpc>
            </a:pPr>
            <a:r>
              <a:rPr lang="en-GB" sz="5000" dirty="0" smtClean="0">
                <a:solidFill>
                  <a:schemeClr val="bg1"/>
                </a:solidFill>
                <a:latin typeface="Kontrapunkt Bob Light" panose="02000000000000000000" pitchFamily="50" charset="0"/>
              </a:rPr>
              <a:t>610</a:t>
            </a:r>
            <a:endParaRPr lang="en-GB" sz="5000" dirty="0">
              <a:solidFill>
                <a:schemeClr val="bg1"/>
              </a:solidFill>
              <a:latin typeface="Kontrapunkt Bob Light" panose="02000000000000000000" pitchFamily="50" charset="0"/>
            </a:endParaRPr>
          </a:p>
        </p:txBody>
      </p:sp>
      <p:grpSp>
        <p:nvGrpSpPr>
          <p:cNvPr id="2" name="Group 1"/>
          <p:cNvGrpSpPr/>
          <p:nvPr/>
        </p:nvGrpSpPr>
        <p:grpSpPr>
          <a:xfrm>
            <a:off x="3241719" y="2032268"/>
            <a:ext cx="2905080" cy="2414498"/>
            <a:chOff x="4434944" y="2656121"/>
            <a:chExt cx="987956" cy="821120"/>
          </a:xfrm>
        </p:grpSpPr>
        <p:sp>
          <p:nvSpPr>
            <p:cNvPr id="13" name="Shape 854"/>
            <p:cNvSpPr/>
            <p:nvPr/>
          </p:nvSpPr>
          <p:spPr>
            <a:xfrm>
              <a:off x="4559253" y="2656121"/>
              <a:ext cx="702460" cy="201636"/>
            </a:xfrm>
            <a:custGeom>
              <a:avLst/>
              <a:gdLst/>
              <a:ahLst/>
              <a:cxnLst>
                <a:cxn ang="0">
                  <a:pos x="wd2" y="hd2"/>
                </a:cxn>
                <a:cxn ang="5400000">
                  <a:pos x="wd2" y="hd2"/>
                </a:cxn>
                <a:cxn ang="10800000">
                  <a:pos x="wd2" y="hd2"/>
                </a:cxn>
                <a:cxn ang="16200000">
                  <a:pos x="wd2" y="hd2"/>
                </a:cxn>
              </a:cxnLst>
              <a:rect l="0" t="0" r="r" b="b"/>
              <a:pathLst>
                <a:path w="21600" h="21600" extrusionOk="0">
                  <a:moveTo>
                    <a:pt x="16971" y="0"/>
                  </a:moveTo>
                  <a:lnTo>
                    <a:pt x="4629" y="0"/>
                  </a:lnTo>
                  <a:cubicBezTo>
                    <a:pt x="4629" y="0"/>
                    <a:pt x="3085" y="0"/>
                    <a:pt x="3085" y="5397"/>
                  </a:cubicBezTo>
                  <a:lnTo>
                    <a:pt x="18515" y="5397"/>
                  </a:lnTo>
                  <a:cubicBezTo>
                    <a:pt x="18515" y="0"/>
                    <a:pt x="16971" y="0"/>
                    <a:pt x="16971" y="0"/>
                  </a:cubicBezTo>
                  <a:close/>
                  <a:moveTo>
                    <a:pt x="21600" y="16190"/>
                  </a:moveTo>
                  <a:cubicBezTo>
                    <a:pt x="21600" y="10793"/>
                    <a:pt x="20058" y="10793"/>
                    <a:pt x="20058" y="10793"/>
                  </a:cubicBezTo>
                  <a:lnTo>
                    <a:pt x="1544" y="10793"/>
                  </a:lnTo>
                  <a:cubicBezTo>
                    <a:pt x="1544" y="10793"/>
                    <a:pt x="0" y="10793"/>
                    <a:pt x="0" y="16190"/>
                  </a:cubicBezTo>
                  <a:lnTo>
                    <a:pt x="0" y="21600"/>
                  </a:lnTo>
                  <a:lnTo>
                    <a:pt x="21600" y="21600"/>
                  </a:lnTo>
                  <a:cubicBezTo>
                    <a:pt x="21600" y="21600"/>
                    <a:pt x="21600" y="16190"/>
                    <a:pt x="21600" y="1619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4" name="Shape 855"/>
            <p:cNvSpPr/>
            <p:nvPr/>
          </p:nvSpPr>
          <p:spPr>
            <a:xfrm>
              <a:off x="4434944" y="2842585"/>
              <a:ext cx="987956" cy="634656"/>
            </a:xfrm>
            <a:custGeom>
              <a:avLst/>
              <a:gdLst/>
              <a:ahLst/>
              <a:cxnLst>
                <a:cxn ang="0">
                  <a:pos x="wd2" y="hd2"/>
                </a:cxn>
                <a:cxn ang="5400000">
                  <a:pos x="wd2" y="hd2"/>
                </a:cxn>
                <a:cxn ang="10800000">
                  <a:pos x="wd2" y="hd2"/>
                </a:cxn>
                <a:cxn ang="16200000">
                  <a:pos x="wd2" y="hd2"/>
                </a:cxn>
              </a:cxnLst>
              <a:rect l="0" t="0" r="r" b="b"/>
              <a:pathLst>
                <a:path w="21232" h="21575" extrusionOk="0">
                  <a:moveTo>
                    <a:pt x="20320" y="1015"/>
                  </a:moveTo>
                  <a:cubicBezTo>
                    <a:pt x="19682" y="0"/>
                    <a:pt x="19682" y="0"/>
                    <a:pt x="19682" y="0"/>
                  </a:cubicBezTo>
                  <a:lnTo>
                    <a:pt x="19682" y="2728"/>
                  </a:lnTo>
                  <a:lnTo>
                    <a:pt x="1550" y="2728"/>
                  </a:lnTo>
                  <a:lnTo>
                    <a:pt x="1550" y="0"/>
                  </a:lnTo>
                  <a:cubicBezTo>
                    <a:pt x="1550" y="0"/>
                    <a:pt x="1550" y="0"/>
                    <a:pt x="910" y="1015"/>
                  </a:cubicBezTo>
                  <a:cubicBezTo>
                    <a:pt x="273" y="2026"/>
                    <a:pt x="-184" y="2299"/>
                    <a:pt x="73" y="4441"/>
                  </a:cubicBezTo>
                  <a:cubicBezTo>
                    <a:pt x="329" y="6574"/>
                    <a:pt x="1565" y="18278"/>
                    <a:pt x="1749" y="19863"/>
                  </a:cubicBezTo>
                  <a:cubicBezTo>
                    <a:pt x="1951" y="21600"/>
                    <a:pt x="3068" y="21575"/>
                    <a:pt x="3068" y="21575"/>
                  </a:cubicBezTo>
                  <a:lnTo>
                    <a:pt x="18164" y="21575"/>
                  </a:lnTo>
                  <a:cubicBezTo>
                    <a:pt x="18164" y="21575"/>
                    <a:pt x="19281" y="21600"/>
                    <a:pt x="19482" y="19863"/>
                  </a:cubicBezTo>
                  <a:cubicBezTo>
                    <a:pt x="19667" y="18278"/>
                    <a:pt x="20903" y="6574"/>
                    <a:pt x="21159" y="4441"/>
                  </a:cubicBezTo>
                  <a:cubicBezTo>
                    <a:pt x="21416" y="2299"/>
                    <a:pt x="20958" y="2026"/>
                    <a:pt x="20320" y="101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Tree>
    <p:extLst>
      <p:ext uri="{BB962C8B-B14F-4D97-AF65-F5344CB8AC3E}">
        <p14:creationId xmlns:p14="http://schemas.microsoft.com/office/powerpoint/2010/main" val="111017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200 Meter Radius</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8</a:t>
            </a:r>
            <a:endParaRPr lang="en-GB" sz="1200" b="1" dirty="0"/>
          </a:p>
        </p:txBody>
      </p:sp>
      <p:sp>
        <p:nvSpPr>
          <p:cNvPr id="46" name="TextBox 45"/>
          <p:cNvSpPr txBox="1"/>
          <p:nvPr/>
        </p:nvSpPr>
        <p:spPr>
          <a:xfrm>
            <a:off x="2478536" y="1333097"/>
            <a:ext cx="4201134" cy="292388"/>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Checking the Distance of Fish Corrals</a:t>
            </a:r>
            <a:endParaRPr lang="en-GB" sz="1300" dirty="0">
              <a:solidFill>
                <a:schemeClr val="bg1">
                  <a:lumMod val="50000"/>
                </a:schemeClr>
              </a:solidFill>
              <a:latin typeface="Kontrapunkt Bob Light" panose="02000000000000000000" pitchFamily="50" charset="0"/>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t="7725" r="805" b="4050"/>
          <a:stretch/>
        </p:blipFill>
        <p:spPr bwMode="auto">
          <a:xfrm>
            <a:off x="0" y="1695199"/>
            <a:ext cx="9144000" cy="4426201"/>
          </a:xfrm>
          <a:prstGeom prst="rect">
            <a:avLst/>
          </a:prstGeom>
          <a:ln w="3175">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042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60 Meter Radius</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9</a:t>
            </a:r>
            <a:endParaRPr lang="en-GB" sz="1200" b="1" dirty="0"/>
          </a:p>
        </p:txBody>
      </p:sp>
      <p:sp>
        <p:nvSpPr>
          <p:cNvPr id="46" name="TextBox 45"/>
          <p:cNvSpPr txBox="1"/>
          <p:nvPr/>
        </p:nvSpPr>
        <p:spPr>
          <a:xfrm>
            <a:off x="2478536" y="1333097"/>
            <a:ext cx="4201134" cy="292388"/>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Checking the Distance of Fish Corrals</a:t>
            </a:r>
            <a:endParaRPr lang="en-GB" sz="1300" dirty="0">
              <a:solidFill>
                <a:schemeClr val="bg1">
                  <a:lumMod val="50000"/>
                </a:schemeClr>
              </a:solidFill>
              <a:latin typeface="Kontrapunkt Bob Light" panose="02000000000000000000" pitchFamily="50" charset="0"/>
            </a:endParaRPr>
          </a:p>
        </p:txBody>
      </p:sp>
      <p:pic>
        <p:nvPicPr>
          <p:cNvPr id="8" name="Picture 7"/>
          <p:cNvPicPr/>
          <p:nvPr/>
        </p:nvPicPr>
        <p:blipFill rotWithShape="1">
          <a:blip r:embed="rId3">
            <a:extLst>
              <a:ext uri="{28A0092B-C50C-407E-A947-70E740481C1C}">
                <a14:useLocalDpi xmlns:a14="http://schemas.microsoft.com/office/drawing/2010/main" val="0"/>
              </a:ext>
            </a:extLst>
          </a:blip>
          <a:srcRect t="2954" b="11867"/>
          <a:stretch/>
        </p:blipFill>
        <p:spPr bwMode="auto">
          <a:xfrm>
            <a:off x="0" y="2141025"/>
            <a:ext cx="9144000" cy="3913106"/>
          </a:xfrm>
          <a:prstGeom prst="rect">
            <a:avLst/>
          </a:prstGeom>
          <a:ln w="3175" cap="flat" cmpd="sng" algn="ctr">
            <a:no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0744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350" t="2593" r="5353" b="5185"/>
          <a:stretch/>
        </p:blipFill>
        <p:spPr>
          <a:xfrm>
            <a:off x="-38100" y="-77107"/>
            <a:ext cx="9258300" cy="7226698"/>
          </a:xfrm>
          <a:prstGeom prst="rect">
            <a:avLst/>
          </a:prstGeom>
        </p:spPr>
      </p:pic>
      <p:sp>
        <p:nvSpPr>
          <p:cNvPr id="13" name="Oval 12"/>
          <p:cNvSpPr/>
          <p:nvPr/>
        </p:nvSpPr>
        <p:spPr>
          <a:xfrm>
            <a:off x="2859919" y="1839804"/>
            <a:ext cx="3490081" cy="3490081"/>
          </a:xfrm>
          <a:prstGeom prst="ellipse">
            <a:avLst/>
          </a:prstGeom>
          <a:solidFill>
            <a:schemeClr val="accent1">
              <a:alpha val="75000"/>
            </a:schemeClr>
          </a:solidFill>
          <a:ln w="12700">
            <a:miter lim="400000"/>
          </a:ln>
        </p:spPr>
        <p:txBody>
          <a:bodyPr lIns="0" tIns="0" rIns="0" bIns="0" anchor="ctr"/>
          <a:lstStyle/>
          <a:p>
            <a:endParaRPr lang="en-GB" sz="3200">
              <a:solidFill>
                <a:srgbClr val="FFFFFF"/>
              </a:solidFill>
              <a:latin typeface="Helvetica Light"/>
              <a:ea typeface="Helvetica Light"/>
              <a:cs typeface="Helvetica Light"/>
            </a:endParaRPr>
          </a:p>
        </p:txBody>
      </p:sp>
      <p:sp>
        <p:nvSpPr>
          <p:cNvPr id="12" name="TextBox 11"/>
          <p:cNvSpPr txBox="1"/>
          <p:nvPr/>
        </p:nvSpPr>
        <p:spPr>
          <a:xfrm>
            <a:off x="3100504" y="2359087"/>
            <a:ext cx="3091247" cy="923330"/>
          </a:xfrm>
          <a:prstGeom prst="rect">
            <a:avLst/>
          </a:prstGeom>
          <a:noFill/>
        </p:spPr>
        <p:txBody>
          <a:bodyPr wrap="square" lIns="0" tIns="0" rIns="0" bIns="0" rtlCol="0">
            <a:spAutoFit/>
          </a:bodyPr>
          <a:lstStyle/>
          <a:p>
            <a:pPr algn="ctr">
              <a:lnSpc>
                <a:spcPct val="150000"/>
              </a:lnSpc>
            </a:pPr>
            <a:r>
              <a:rPr lang="en-GB" sz="2000" dirty="0" smtClean="0">
                <a:solidFill>
                  <a:schemeClr val="bg1"/>
                </a:solidFill>
                <a:latin typeface="Kontrapunkt Bob Light" panose="02000000000000000000" pitchFamily="50" charset="0"/>
              </a:rPr>
              <a:t>Suitability</a:t>
            </a:r>
          </a:p>
          <a:p>
            <a:pPr algn="ctr">
              <a:lnSpc>
                <a:spcPct val="150000"/>
              </a:lnSpc>
            </a:pPr>
            <a:r>
              <a:rPr lang="en-GB" sz="2000" dirty="0" smtClean="0">
                <a:solidFill>
                  <a:schemeClr val="bg1"/>
                </a:solidFill>
                <a:latin typeface="Kontrapunkt Bob Light" panose="02000000000000000000" pitchFamily="50" charset="0"/>
              </a:rPr>
              <a:t>Analysis</a:t>
            </a:r>
            <a:endParaRPr lang="en-GB" sz="2000" dirty="0">
              <a:solidFill>
                <a:schemeClr val="bg1"/>
              </a:solidFill>
              <a:latin typeface="Kontrapunkt Bob Light" panose="02000000000000000000" pitchFamily="50" charset="0"/>
            </a:endParaRPr>
          </a:p>
        </p:txBody>
      </p:sp>
      <p:sp>
        <p:nvSpPr>
          <p:cNvPr id="18" name="TextBox 17"/>
          <p:cNvSpPr txBox="1"/>
          <p:nvPr/>
        </p:nvSpPr>
        <p:spPr>
          <a:xfrm>
            <a:off x="3045426" y="3536242"/>
            <a:ext cx="3091247" cy="1259512"/>
          </a:xfrm>
          <a:prstGeom prst="rect">
            <a:avLst/>
          </a:prstGeom>
          <a:noFill/>
        </p:spPr>
        <p:txBody>
          <a:bodyPr wrap="square" lIns="0" tIns="0" rIns="0" bIns="0" rtlCol="0">
            <a:spAutoFit/>
          </a:bodyPr>
          <a:lstStyle/>
          <a:p>
            <a:pPr algn="ctr">
              <a:lnSpc>
                <a:spcPct val="150000"/>
              </a:lnSpc>
            </a:pPr>
            <a:r>
              <a:rPr lang="en-US" sz="1400" dirty="0">
                <a:solidFill>
                  <a:schemeClr val="bg1"/>
                </a:solidFill>
                <a:latin typeface="Kontrapunkt Bob Light" panose="02000000000000000000" pitchFamily="50" charset="0"/>
              </a:rPr>
              <a:t>The suitability analysis component of the paper aims to find areas where it is appropriate to erect fish corrals. </a:t>
            </a:r>
            <a:endParaRPr lang="en-GB" sz="1400" dirty="0">
              <a:solidFill>
                <a:schemeClr val="bg1"/>
              </a:solidFill>
              <a:latin typeface="Kontrapunkt Bob Light" panose="02000000000000000000" pitchFamily="50" charset="0"/>
            </a:endParaRPr>
          </a:p>
        </p:txBody>
      </p:sp>
    </p:spTree>
    <p:extLst>
      <p:ext uri="{BB962C8B-B14F-4D97-AF65-F5344CB8AC3E}">
        <p14:creationId xmlns:p14="http://schemas.microsoft.com/office/powerpoint/2010/main" val="2402606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Right)">
                                      <p:cBhvr>
                                        <p:cTn id="11" dur="500"/>
                                        <p:tgtEl>
                                          <p:spTgt spid="12"/>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strips(downRight)">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Distance from Land</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sp>
        <p:nvSpPr>
          <p:cNvPr id="5" name="Shape 4782"/>
          <p:cNvSpPr/>
          <p:nvPr/>
        </p:nvSpPr>
        <p:spPr>
          <a:xfrm>
            <a:off x="4697139" y="2217983"/>
            <a:ext cx="4168831" cy="3506146"/>
          </a:xfrm>
          <a:prstGeom prst="roundRect">
            <a:avLst>
              <a:gd name="adj" fmla="val 7025"/>
            </a:avLst>
          </a:pr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6" name="TextBox 5"/>
          <p:cNvSpPr txBox="1"/>
          <p:nvPr/>
        </p:nvSpPr>
        <p:spPr>
          <a:xfrm>
            <a:off x="4913541" y="2932310"/>
            <a:ext cx="3793865" cy="207749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500" dirty="0">
                <a:solidFill>
                  <a:schemeClr val="bg1">
                    <a:lumMod val="50000"/>
                  </a:schemeClr>
                </a:solidFill>
                <a:latin typeface="Aller Light" panose="02000503000000020004" pitchFamily="2" charset="0"/>
              </a:rPr>
              <a:t>There is </a:t>
            </a:r>
            <a:r>
              <a:rPr lang="en-US" sz="1500" b="1" dirty="0">
                <a:solidFill>
                  <a:schemeClr val="accent1"/>
                </a:solidFill>
                <a:latin typeface="Aller Light" panose="02000503000000020004" pitchFamily="2" charset="0"/>
              </a:rPr>
              <a:t>no law </a:t>
            </a:r>
            <a:r>
              <a:rPr lang="en-US" sz="1500" dirty="0">
                <a:solidFill>
                  <a:schemeClr val="bg1">
                    <a:lumMod val="50000"/>
                  </a:schemeClr>
                </a:solidFill>
                <a:latin typeface="Aller Light" panose="02000503000000020004" pitchFamily="2" charset="0"/>
              </a:rPr>
              <a:t>as to what distance can a fish corral be erected</a:t>
            </a:r>
            <a:r>
              <a:rPr lang="en-US" sz="1500" dirty="0" smtClean="0">
                <a:solidFill>
                  <a:schemeClr val="bg1">
                    <a:lumMod val="50000"/>
                  </a:schemeClr>
                </a:solidFill>
                <a:latin typeface="Aller Light" panose="02000503000000020004" pitchFamily="2" charset="0"/>
              </a:rPr>
              <a:t>.</a:t>
            </a:r>
          </a:p>
          <a:p>
            <a:pPr marL="285750" indent="-285750">
              <a:buFont typeface="Arial" panose="020B0604020202020204" pitchFamily="34" charset="0"/>
              <a:buChar char="•"/>
            </a:pPr>
            <a:endParaRPr lang="en-US" sz="1500" dirty="0">
              <a:solidFill>
                <a:schemeClr val="bg1">
                  <a:lumMod val="50000"/>
                </a:schemeClr>
              </a:solidFill>
              <a:latin typeface="Aller Light" panose="02000503000000020004" pitchFamily="2" charset="0"/>
            </a:endParaRPr>
          </a:p>
          <a:p>
            <a:pPr marL="285750" indent="-285750">
              <a:buFont typeface="Arial" panose="020B0604020202020204" pitchFamily="34" charset="0"/>
              <a:buChar char="•"/>
            </a:pPr>
            <a:r>
              <a:rPr lang="en-US" sz="1500" dirty="0" smtClean="0">
                <a:solidFill>
                  <a:schemeClr val="bg1">
                    <a:lumMod val="50000"/>
                  </a:schemeClr>
                </a:solidFill>
                <a:latin typeface="Aller Light" panose="02000503000000020004" pitchFamily="2" charset="0"/>
              </a:rPr>
              <a:t>The </a:t>
            </a:r>
            <a:r>
              <a:rPr lang="en-US" sz="1500" dirty="0">
                <a:solidFill>
                  <a:schemeClr val="bg1">
                    <a:lumMod val="50000"/>
                  </a:schemeClr>
                </a:solidFill>
                <a:latin typeface="Aller Light" panose="02000503000000020004" pitchFamily="2" charset="0"/>
              </a:rPr>
              <a:t>maximum distance </a:t>
            </a:r>
            <a:r>
              <a:rPr lang="en-US" sz="1500" dirty="0" smtClean="0">
                <a:solidFill>
                  <a:schemeClr val="bg1">
                    <a:lumMod val="50000"/>
                  </a:schemeClr>
                </a:solidFill>
                <a:latin typeface="Aller Light" panose="02000503000000020004" pitchFamily="2" charset="0"/>
              </a:rPr>
              <a:t>will </a:t>
            </a:r>
            <a:r>
              <a:rPr lang="en-US" sz="1500" dirty="0">
                <a:solidFill>
                  <a:schemeClr val="bg1">
                    <a:lumMod val="50000"/>
                  </a:schemeClr>
                </a:solidFill>
                <a:latin typeface="Aller Light" panose="02000503000000020004" pitchFamily="2" charset="0"/>
              </a:rPr>
              <a:t>then be used to create a buffer from land </a:t>
            </a:r>
            <a:r>
              <a:rPr lang="en-US" sz="1500" dirty="0" smtClean="0">
                <a:solidFill>
                  <a:schemeClr val="bg1">
                    <a:lumMod val="50000"/>
                  </a:schemeClr>
                </a:solidFill>
                <a:latin typeface="Aller Light" panose="02000503000000020004" pitchFamily="2" charset="0"/>
              </a:rPr>
              <a:t>representing </a:t>
            </a:r>
            <a:r>
              <a:rPr lang="en-US" sz="1500" dirty="0">
                <a:solidFill>
                  <a:schemeClr val="bg1">
                    <a:lumMod val="50000"/>
                  </a:schemeClr>
                </a:solidFill>
                <a:latin typeface="Aller Light" panose="02000503000000020004" pitchFamily="2" charset="0"/>
              </a:rPr>
              <a:t>the possible areas of fish corral erection. </a:t>
            </a:r>
            <a:endParaRPr lang="en-US" sz="1500" dirty="0" smtClean="0">
              <a:solidFill>
                <a:schemeClr val="bg1">
                  <a:lumMod val="50000"/>
                </a:schemeClr>
              </a:solidFill>
              <a:latin typeface="Aller Light" panose="02000503000000020004" pitchFamily="2" charset="0"/>
            </a:endParaRPr>
          </a:p>
          <a:p>
            <a:pPr marL="285750" indent="-285750">
              <a:buFont typeface="Arial" panose="020B0604020202020204" pitchFamily="34" charset="0"/>
              <a:buChar char="•"/>
            </a:pPr>
            <a:endParaRPr lang="en-US" sz="1500" dirty="0">
              <a:solidFill>
                <a:schemeClr val="bg1">
                  <a:lumMod val="50000"/>
                </a:schemeClr>
              </a:solidFill>
              <a:latin typeface="Aller Light" panose="02000503000000020004" pitchFamily="2" charset="0"/>
            </a:endParaRPr>
          </a:p>
          <a:p>
            <a:pPr marL="285750" indent="-285750">
              <a:buFont typeface="Arial" panose="020B0604020202020204" pitchFamily="34" charset="0"/>
              <a:buChar char="•"/>
            </a:pPr>
            <a:r>
              <a:rPr lang="en-US" sz="1500" dirty="0">
                <a:solidFill>
                  <a:schemeClr val="bg1">
                    <a:lumMod val="50000"/>
                  </a:schemeClr>
                </a:solidFill>
                <a:latin typeface="Aller Light" panose="02000503000000020004" pitchFamily="2" charset="0"/>
              </a:rPr>
              <a:t>The maximum distance was 2,623.10 </a:t>
            </a:r>
            <a:r>
              <a:rPr lang="en-US" sz="1500" dirty="0" smtClean="0">
                <a:solidFill>
                  <a:schemeClr val="bg1">
                    <a:lumMod val="50000"/>
                  </a:schemeClr>
                </a:solidFill>
                <a:latin typeface="Aller Light" panose="02000503000000020004" pitchFamily="2" charset="0"/>
              </a:rPr>
              <a:t>meter.</a:t>
            </a:r>
            <a:endParaRPr lang="en-GB" sz="1500" dirty="0">
              <a:solidFill>
                <a:schemeClr val="bg1">
                  <a:lumMod val="50000"/>
                </a:schemeClr>
              </a:solidFill>
              <a:latin typeface="Aller Light" panose="02000503000000020004" pitchFamily="2" charset="0"/>
            </a:endParaRPr>
          </a:p>
        </p:txBody>
      </p:sp>
      <p:grpSp>
        <p:nvGrpSpPr>
          <p:cNvPr id="2" name="Group 1"/>
          <p:cNvGrpSpPr/>
          <p:nvPr/>
        </p:nvGrpSpPr>
        <p:grpSpPr>
          <a:xfrm>
            <a:off x="243673" y="2217983"/>
            <a:ext cx="4168831" cy="3506146"/>
            <a:chOff x="213693" y="2217983"/>
            <a:chExt cx="4168831" cy="3506146"/>
          </a:xfrm>
        </p:grpSpPr>
        <p:grpSp>
          <p:nvGrpSpPr>
            <p:cNvPr id="4" name="Group 3"/>
            <p:cNvGrpSpPr/>
            <p:nvPr/>
          </p:nvGrpSpPr>
          <p:grpSpPr>
            <a:xfrm>
              <a:off x="213693" y="2217983"/>
              <a:ext cx="4168831" cy="3506146"/>
              <a:chOff x="1421752" y="2722607"/>
              <a:chExt cx="2707498" cy="2277110"/>
            </a:xfrm>
          </p:grpSpPr>
          <p:pic>
            <p:nvPicPr>
              <p:cNvPr id="9" name="Picture 8"/>
              <p:cNvPicPr/>
              <p:nvPr/>
            </p:nvPicPr>
            <p:blipFill rotWithShape="1">
              <a:blip r:embed="rId3" cstate="print">
                <a:extLst>
                  <a:ext uri="{28A0092B-C50C-407E-A947-70E740481C1C}">
                    <a14:useLocalDpi xmlns:a14="http://schemas.microsoft.com/office/drawing/2010/main" val="0"/>
                  </a:ext>
                </a:extLst>
              </a:blip>
              <a:srcRect t="13598" r="2643"/>
              <a:stretch/>
            </p:blipFill>
            <p:spPr bwMode="auto">
              <a:xfrm>
                <a:off x="1421752" y="2722607"/>
                <a:ext cx="2707498" cy="227711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497965" y="3450350"/>
                <a:ext cx="848360" cy="28511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grpSp>
        <p:cxnSp>
          <p:nvCxnSpPr>
            <p:cNvPr id="11" name="Straight Arrow Connector 10"/>
            <p:cNvCxnSpPr/>
            <p:nvPr/>
          </p:nvCxnSpPr>
          <p:spPr>
            <a:xfrm flipV="1">
              <a:off x="548131" y="3154528"/>
              <a:ext cx="2661134" cy="22519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p:cNvPicPr/>
          <p:nvPr/>
        </p:nvPicPr>
        <p:blipFill rotWithShape="1">
          <a:blip r:embed="rId5">
            <a:extLst>
              <a:ext uri="{28A0092B-C50C-407E-A947-70E740481C1C}">
                <a14:useLocalDpi xmlns:a14="http://schemas.microsoft.com/office/drawing/2010/main" val="0"/>
              </a:ext>
            </a:extLst>
          </a:blip>
          <a:srcRect r="4689"/>
          <a:stretch/>
        </p:blipFill>
        <p:spPr>
          <a:xfrm>
            <a:off x="312105" y="2289866"/>
            <a:ext cx="4174601" cy="3506146"/>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grpSp>
        <p:nvGrpSpPr>
          <p:cNvPr id="13" name="Group 12"/>
          <p:cNvGrpSpPr/>
          <p:nvPr/>
        </p:nvGrpSpPr>
        <p:grpSpPr>
          <a:xfrm>
            <a:off x="410272" y="2361749"/>
            <a:ext cx="4168831" cy="3506146"/>
            <a:chOff x="213693" y="2217983"/>
            <a:chExt cx="4168831" cy="3506146"/>
          </a:xfrm>
        </p:grpSpPr>
        <p:grpSp>
          <p:nvGrpSpPr>
            <p:cNvPr id="14" name="Group 13"/>
            <p:cNvGrpSpPr/>
            <p:nvPr/>
          </p:nvGrpSpPr>
          <p:grpSpPr>
            <a:xfrm>
              <a:off x="213693" y="2217983"/>
              <a:ext cx="4168831" cy="3506146"/>
              <a:chOff x="1421752" y="2722607"/>
              <a:chExt cx="2707498" cy="2277110"/>
            </a:xfrm>
          </p:grpSpPr>
          <p:pic>
            <p:nvPicPr>
              <p:cNvPr id="16" name="Picture 15"/>
              <p:cNvPicPr/>
              <p:nvPr/>
            </p:nvPicPr>
            <p:blipFill rotWithShape="1">
              <a:blip r:embed="rId3" cstate="print">
                <a:extLst>
                  <a:ext uri="{28A0092B-C50C-407E-A947-70E740481C1C}">
                    <a14:useLocalDpi xmlns:a14="http://schemas.microsoft.com/office/drawing/2010/main" val="0"/>
                  </a:ext>
                </a:extLst>
              </a:blip>
              <a:srcRect t="13598" r="2643"/>
              <a:stretch/>
            </p:blipFill>
            <p:spPr bwMode="auto">
              <a:xfrm>
                <a:off x="1421752" y="2722607"/>
                <a:ext cx="2707498" cy="227711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17" name="Picture 16"/>
              <p:cNvPicPr/>
              <p:nvPr/>
            </p:nvPicPr>
            <p:blipFill>
              <a:blip r:embed="rId4">
                <a:extLst>
                  <a:ext uri="{28A0092B-C50C-407E-A947-70E740481C1C}">
                    <a14:useLocalDpi xmlns:a14="http://schemas.microsoft.com/office/drawing/2010/main" val="0"/>
                  </a:ext>
                </a:extLst>
              </a:blip>
              <a:stretch>
                <a:fillRect/>
              </a:stretch>
            </p:blipFill>
            <p:spPr>
              <a:xfrm>
                <a:off x="1497965" y="3450350"/>
                <a:ext cx="848360" cy="28511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grpSp>
        <p:cxnSp>
          <p:nvCxnSpPr>
            <p:cNvPr id="15" name="Straight Arrow Connector 14"/>
            <p:cNvCxnSpPr/>
            <p:nvPr/>
          </p:nvCxnSpPr>
          <p:spPr>
            <a:xfrm flipV="1">
              <a:off x="548131" y="3154528"/>
              <a:ext cx="2661134" cy="22519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4491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Righ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 grpId="0" animBg="1"/>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p:nvPr/>
        </p:nvPicPr>
        <p:blipFill rotWithShape="1">
          <a:blip r:embed="rId3" cstate="print">
            <a:extLst>
              <a:ext uri="{28A0092B-C50C-407E-A947-70E740481C1C}">
                <a14:useLocalDpi xmlns:a14="http://schemas.microsoft.com/office/drawing/2010/main" val="0"/>
              </a:ext>
            </a:extLst>
          </a:blip>
          <a:srcRect t="1061" r="5580"/>
          <a:stretch/>
        </p:blipFill>
        <p:spPr bwMode="auto">
          <a:xfrm>
            <a:off x="4735402" y="2217983"/>
            <a:ext cx="4163061" cy="3506146"/>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7" name="Shape 4782"/>
          <p:cNvSpPr/>
          <p:nvPr/>
        </p:nvSpPr>
        <p:spPr>
          <a:xfrm>
            <a:off x="243673" y="2217983"/>
            <a:ext cx="4163061" cy="3506146"/>
          </a:xfrm>
          <a:prstGeom prst="roundRect">
            <a:avLst>
              <a:gd name="adj" fmla="val 7025"/>
            </a:avLst>
          </a:pr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40" name="Title 1"/>
          <p:cNvSpPr>
            <a:spLocks noGrp="1"/>
          </p:cNvSpPr>
          <p:nvPr>
            <p:ph type="ctrTitle"/>
          </p:nvPr>
        </p:nvSpPr>
        <p:spPr>
          <a:xfrm>
            <a:off x="700081" y="685802"/>
            <a:ext cx="7758044" cy="746277"/>
          </a:xfrm>
        </p:spPr>
        <p:txBody>
          <a:bodyPr/>
          <a:lstStyle/>
          <a:p>
            <a:pPr lvl="0" algn="ctr"/>
            <a:r>
              <a:rPr lang="en-GB" dirty="0" smtClean="0"/>
              <a:t>Depth</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12</a:t>
            </a:r>
            <a:endParaRPr lang="en-GB" sz="1200" b="1" dirty="0"/>
          </a:p>
        </p:txBody>
      </p:sp>
      <p:sp>
        <p:nvSpPr>
          <p:cNvPr id="6" name="TextBox 5"/>
          <p:cNvSpPr txBox="1"/>
          <p:nvPr/>
        </p:nvSpPr>
        <p:spPr>
          <a:xfrm>
            <a:off x="700081" y="3031729"/>
            <a:ext cx="3166360" cy="1384995"/>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sz="1500" dirty="0" smtClean="0">
                <a:solidFill>
                  <a:schemeClr val="bg1">
                    <a:lumMod val="50000"/>
                  </a:schemeClr>
                </a:solidFill>
                <a:latin typeface="Aller Light" panose="02000503000000020004" pitchFamily="2" charset="0"/>
              </a:rPr>
              <a:t>The </a:t>
            </a:r>
            <a:r>
              <a:rPr lang="en-US" sz="1500" dirty="0">
                <a:solidFill>
                  <a:schemeClr val="bg1">
                    <a:lumMod val="50000"/>
                  </a:schemeClr>
                </a:solidFill>
                <a:latin typeface="Aller Light" panose="02000503000000020004" pitchFamily="2" charset="0"/>
              </a:rPr>
              <a:t>maximum depth was then determined which is </a:t>
            </a:r>
            <a:r>
              <a:rPr lang="en-US" sz="1500" b="1" dirty="0">
                <a:solidFill>
                  <a:schemeClr val="accent1"/>
                </a:solidFill>
                <a:latin typeface="Aller Light" panose="02000503000000020004" pitchFamily="2" charset="0"/>
              </a:rPr>
              <a:t>-14</a:t>
            </a:r>
            <a:r>
              <a:rPr lang="en-US" sz="1500" dirty="0">
                <a:solidFill>
                  <a:schemeClr val="bg1">
                    <a:lumMod val="50000"/>
                  </a:schemeClr>
                </a:solidFill>
                <a:latin typeface="Aller Light" panose="02000503000000020004" pitchFamily="2" charset="0"/>
              </a:rPr>
              <a:t>. </a:t>
            </a:r>
            <a:endParaRPr lang="en-US" sz="1500" dirty="0" smtClean="0">
              <a:solidFill>
                <a:schemeClr val="bg1">
                  <a:lumMod val="50000"/>
                </a:schemeClr>
              </a:solidFill>
              <a:latin typeface="Aller Light" panose="02000503000000020004" pitchFamily="2" charset="0"/>
            </a:endParaRPr>
          </a:p>
          <a:p>
            <a:pPr marL="285750" indent="-285750">
              <a:buFont typeface="Arial" panose="020B0604020202020204" pitchFamily="34" charset="0"/>
              <a:buChar char="•"/>
            </a:pPr>
            <a:endParaRPr lang="en-US" sz="1500" dirty="0">
              <a:solidFill>
                <a:schemeClr val="bg1">
                  <a:lumMod val="50000"/>
                </a:schemeClr>
              </a:solidFill>
              <a:latin typeface="Aller Light" panose="02000503000000020004" pitchFamily="2" charset="0"/>
            </a:endParaRPr>
          </a:p>
          <a:p>
            <a:pPr marL="285750" indent="-285750">
              <a:buFont typeface="Arial" panose="020B0604020202020204" pitchFamily="34" charset="0"/>
              <a:buChar char="•"/>
            </a:pPr>
            <a:r>
              <a:rPr lang="en-US" sz="1500" dirty="0" smtClean="0">
                <a:solidFill>
                  <a:schemeClr val="bg1">
                    <a:lumMod val="50000"/>
                  </a:schemeClr>
                </a:solidFill>
                <a:latin typeface="Aller Light" panose="02000503000000020004" pitchFamily="2" charset="0"/>
              </a:rPr>
              <a:t>Then </a:t>
            </a:r>
            <a:r>
              <a:rPr lang="en-US" sz="1500" dirty="0">
                <a:solidFill>
                  <a:schemeClr val="bg1">
                    <a:lumMod val="50000"/>
                  </a:schemeClr>
                </a:solidFill>
                <a:latin typeface="Aller Light" panose="02000503000000020004" pitchFamily="2" charset="0"/>
              </a:rPr>
              <a:t>the maximum depth was used as a boundary in identifying possible areas of erection</a:t>
            </a:r>
            <a:r>
              <a:rPr lang="en-US" sz="1500" dirty="0" smtClean="0">
                <a:solidFill>
                  <a:schemeClr val="bg1">
                    <a:lumMod val="50000"/>
                  </a:schemeClr>
                </a:solidFill>
                <a:latin typeface="Aller Light" panose="02000503000000020004" pitchFamily="2" charset="0"/>
              </a:rPr>
              <a:t>.</a:t>
            </a:r>
            <a:endParaRPr lang="en-GB" sz="1500" dirty="0">
              <a:solidFill>
                <a:schemeClr val="bg1">
                  <a:lumMod val="50000"/>
                </a:schemeClr>
              </a:solidFill>
              <a:latin typeface="Aller Light" panose="02000503000000020004" pitchFamily="2" charset="0"/>
            </a:endParaRPr>
          </a:p>
        </p:txBody>
      </p:sp>
    </p:spTree>
    <p:extLst>
      <p:ext uri="{BB962C8B-B14F-4D97-AF65-F5344CB8AC3E}">
        <p14:creationId xmlns:p14="http://schemas.microsoft.com/office/powerpoint/2010/main" val="25861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trips(downRight)">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anim calcmode="lin" valueType="num">
                                      <p:cBhvr>
                                        <p:cTn id="20" dur="500" fill="hold"/>
                                        <p:tgtEl>
                                          <p:spTgt spid="8"/>
                                        </p:tgtEl>
                                        <p:attrNameLst>
                                          <p:attrName>ppt_x</p:attrName>
                                        </p:attrNameLst>
                                      </p:cBhvr>
                                      <p:tavLst>
                                        <p:tav tm="0">
                                          <p:val>
                                            <p:strVal val="#ppt_x"/>
                                          </p:val>
                                        </p:tav>
                                        <p:tav tm="100000">
                                          <p:val>
                                            <p:strVal val="#ppt_x"/>
                                          </p:val>
                                        </p:tav>
                                      </p:tavLst>
                                    </p:anim>
                                    <p:anim calcmode="lin" valueType="num">
                                      <p:cBhvr>
                                        <p:cTn id="21"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0"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164" y="0"/>
            <a:ext cx="3088748" cy="2873370"/>
            <a:chOff x="12164" y="0"/>
            <a:chExt cx="3088748" cy="2873370"/>
          </a:xfrm>
        </p:grpSpPr>
        <p:pic>
          <p:nvPicPr>
            <p:cNvPr id="56" name="Picture 55"/>
            <p:cNvPicPr/>
            <p:nvPr/>
          </p:nvPicPr>
          <p:blipFill rotWithShape="1">
            <a:blip r:embed="rId3" cstate="print">
              <a:extLst>
                <a:ext uri="{28A0092B-C50C-407E-A947-70E740481C1C}">
                  <a14:useLocalDpi xmlns:a14="http://schemas.microsoft.com/office/drawing/2010/main" val="0"/>
                </a:ext>
              </a:extLst>
            </a:blip>
            <a:srcRect l="-1" t="3489" r="1234" b="-1"/>
            <a:stretch/>
          </p:blipFill>
          <p:spPr bwMode="auto">
            <a:xfrm>
              <a:off x="12164" y="0"/>
              <a:ext cx="3088748" cy="2873370"/>
            </a:xfrm>
            <a:prstGeom prst="rect">
              <a:avLst/>
            </a:prstGeom>
            <a:ln w="3175">
              <a:solidFill>
                <a:schemeClr val="accent1"/>
              </a:solidFill>
            </a:ln>
            <a:extLst>
              <a:ext uri="{53640926-AAD7-44D8-BBD7-CCE9431645EC}">
                <a14:shadowObscured xmlns:a14="http://schemas.microsoft.com/office/drawing/2010/main"/>
              </a:ext>
            </a:extLst>
          </p:spPr>
        </p:pic>
        <p:pic>
          <p:nvPicPr>
            <p:cNvPr id="57" name="Picture 56"/>
            <p:cNvPicPr/>
            <p:nvPr/>
          </p:nvPicPr>
          <p:blipFill rotWithShape="1">
            <a:blip r:embed="rId4">
              <a:extLst>
                <a:ext uri="{28A0092B-C50C-407E-A947-70E740481C1C}">
                  <a14:useLocalDpi xmlns:a14="http://schemas.microsoft.com/office/drawing/2010/main" val="0"/>
                </a:ext>
              </a:extLst>
            </a:blip>
            <a:srcRect b="11906"/>
            <a:stretch/>
          </p:blipFill>
          <p:spPr bwMode="auto">
            <a:xfrm>
              <a:off x="1832656" y="1675218"/>
              <a:ext cx="972820" cy="226060"/>
            </a:xfrm>
            <a:prstGeom prst="rect">
              <a:avLst/>
            </a:prstGeom>
            <a:ln>
              <a:noFill/>
            </a:ln>
            <a:extLst>
              <a:ext uri="{53640926-AAD7-44D8-BBD7-CCE9431645EC}">
                <a14:shadowObscured xmlns:a14="http://schemas.microsoft.com/office/drawing/2010/main"/>
              </a:ext>
            </a:extLst>
          </p:spPr>
        </p:pic>
        <p:pic>
          <p:nvPicPr>
            <p:cNvPr id="58" name="Picture 57"/>
            <p:cNvPicPr/>
            <p:nvPr/>
          </p:nvPicPr>
          <p:blipFill>
            <a:blip r:embed="rId5">
              <a:extLst>
                <a:ext uri="{28A0092B-C50C-407E-A947-70E740481C1C}">
                  <a14:useLocalDpi xmlns:a14="http://schemas.microsoft.com/office/drawing/2010/main" val="0"/>
                </a:ext>
              </a:extLst>
            </a:blip>
            <a:stretch>
              <a:fillRect/>
            </a:stretch>
          </p:blipFill>
          <p:spPr>
            <a:xfrm>
              <a:off x="1847261" y="1330413"/>
              <a:ext cx="811530" cy="344805"/>
            </a:xfrm>
            <a:prstGeom prst="rect">
              <a:avLst/>
            </a:prstGeom>
          </p:spPr>
        </p:pic>
      </p:grpSp>
      <p:pic>
        <p:nvPicPr>
          <p:cNvPr id="66" name="Picture 65"/>
          <p:cNvPicPr/>
          <p:nvPr/>
        </p:nvPicPr>
        <p:blipFill rotWithShape="1">
          <a:blip r:embed="rId6">
            <a:extLst>
              <a:ext uri="{28A0092B-C50C-407E-A947-70E740481C1C}">
                <a14:useLocalDpi xmlns:a14="http://schemas.microsoft.com/office/drawing/2010/main" val="0"/>
              </a:ext>
            </a:extLst>
          </a:blip>
          <a:srcRect r="31070"/>
          <a:stretch/>
        </p:blipFill>
        <p:spPr>
          <a:xfrm>
            <a:off x="6314167" y="13013"/>
            <a:ext cx="3071133" cy="2841945"/>
          </a:xfrm>
          <a:prstGeom prst="rect">
            <a:avLst/>
          </a:prstGeom>
          <a:ln w="3175">
            <a:solidFill>
              <a:schemeClr val="accent1"/>
            </a:solidFill>
          </a:ln>
        </p:spPr>
      </p:pic>
      <p:pic>
        <p:nvPicPr>
          <p:cNvPr id="59" name="Picture 58"/>
          <p:cNvPicPr/>
          <p:nvPr/>
        </p:nvPicPr>
        <p:blipFill rotWithShape="1">
          <a:blip r:embed="rId7" cstate="print">
            <a:extLst>
              <a:ext uri="{28A0092B-C50C-407E-A947-70E740481C1C}">
                <a14:useLocalDpi xmlns:a14="http://schemas.microsoft.com/office/drawing/2010/main" val="0"/>
              </a:ext>
            </a:extLst>
          </a:blip>
          <a:srcRect t="3448"/>
          <a:stretch/>
        </p:blipFill>
        <p:spPr>
          <a:xfrm>
            <a:off x="3155806" y="2895600"/>
            <a:ext cx="3103465" cy="2852326"/>
          </a:xfrm>
          <a:prstGeom prst="rect">
            <a:avLst/>
          </a:prstGeom>
          <a:ln w="3175">
            <a:solidFill>
              <a:schemeClr val="accent1"/>
            </a:solidFill>
          </a:ln>
        </p:spPr>
      </p:pic>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13</a:t>
            </a:r>
            <a:endParaRPr lang="en-GB" sz="1200" b="1" dirty="0"/>
          </a:p>
        </p:txBody>
      </p:sp>
      <p:sp>
        <p:nvSpPr>
          <p:cNvPr id="5" name="Shape 907"/>
          <p:cNvSpPr/>
          <p:nvPr/>
        </p:nvSpPr>
        <p:spPr>
          <a:xfrm>
            <a:off x="12164" y="2871472"/>
            <a:ext cx="3103046" cy="2881628"/>
          </a:xfrm>
          <a:prstGeom prst="rect">
            <a:avLst/>
          </a:prstGeom>
          <a:solidFill>
            <a:schemeClr val="accent1"/>
          </a:solidFill>
          <a:ln w="6350">
            <a:solidFill>
              <a:srgbClr val="FFFFFF"/>
            </a:solidFill>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12" name="Shape 912"/>
          <p:cNvSpPr/>
          <p:nvPr/>
        </p:nvSpPr>
        <p:spPr>
          <a:xfrm>
            <a:off x="3155807" y="-10503"/>
            <a:ext cx="3103465" cy="2881628"/>
          </a:xfrm>
          <a:prstGeom prst="rect">
            <a:avLst/>
          </a:prstGeom>
          <a:solidFill>
            <a:schemeClr val="accent1"/>
          </a:solidFill>
          <a:ln w="6350">
            <a:solidFill>
              <a:srgbClr val="FFFFFF"/>
            </a:solidFill>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grpSp>
        <p:nvGrpSpPr>
          <p:cNvPr id="15" name="Group 920"/>
          <p:cNvGrpSpPr/>
          <p:nvPr/>
        </p:nvGrpSpPr>
        <p:grpSpPr>
          <a:xfrm rot="16200000">
            <a:off x="284168" y="2777555"/>
            <a:ext cx="199540" cy="199540"/>
            <a:chOff x="0" y="0"/>
            <a:chExt cx="532075" cy="532075"/>
          </a:xfrm>
        </p:grpSpPr>
        <p:sp>
          <p:nvSpPr>
            <p:cNvPr id="16" name="Shape 916"/>
            <p:cNvSpPr/>
            <p:nvPr/>
          </p:nvSpPr>
          <p:spPr>
            <a:xfrm>
              <a:off x="0" y="0"/>
              <a:ext cx="532076" cy="5320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grpSp>
          <p:nvGrpSpPr>
            <p:cNvPr id="17" name="Group 919"/>
            <p:cNvGrpSpPr/>
            <p:nvPr/>
          </p:nvGrpSpPr>
          <p:grpSpPr>
            <a:xfrm rot="16200000">
              <a:off x="123019" y="120830"/>
              <a:ext cx="286038" cy="290415"/>
              <a:chOff x="-674619" y="1137912"/>
              <a:chExt cx="286036" cy="290414"/>
            </a:xfrm>
          </p:grpSpPr>
          <p:sp>
            <p:nvSpPr>
              <p:cNvPr id="18" name="Shape 917"/>
              <p:cNvSpPr/>
              <p:nvPr/>
            </p:nvSpPr>
            <p:spPr>
              <a:xfrm>
                <a:off x="-674620" y="1137912"/>
                <a:ext cx="286038" cy="161692"/>
              </a:xfrm>
              <a:custGeom>
                <a:avLst/>
                <a:gdLst/>
                <a:ahLst/>
                <a:cxnLst>
                  <a:cxn ang="0">
                    <a:pos x="wd2" y="hd2"/>
                  </a:cxn>
                  <a:cxn ang="5400000">
                    <a:pos x="wd2" y="hd2"/>
                  </a:cxn>
                  <a:cxn ang="10800000">
                    <a:pos x="wd2" y="hd2"/>
                  </a:cxn>
                  <a:cxn ang="16200000">
                    <a:pos x="wd2" y="hd2"/>
                  </a:cxn>
                </a:cxnLst>
                <a:rect l="0" t="0" r="r" b="b"/>
                <a:pathLst>
                  <a:path w="21287" h="21059" extrusionOk="0">
                    <a:moveTo>
                      <a:pt x="2732" y="20247"/>
                    </a:moveTo>
                    <a:cubicBezTo>
                      <a:pt x="2108" y="21329"/>
                      <a:pt x="1094" y="21329"/>
                      <a:pt x="470" y="20247"/>
                    </a:cubicBezTo>
                    <a:cubicBezTo>
                      <a:pt x="-157" y="19164"/>
                      <a:pt x="-157" y="17409"/>
                      <a:pt x="470" y="16317"/>
                    </a:cubicBezTo>
                    <a:lnTo>
                      <a:pt x="9510" y="811"/>
                    </a:lnTo>
                    <a:cubicBezTo>
                      <a:pt x="10135" y="-271"/>
                      <a:pt x="11149" y="-271"/>
                      <a:pt x="11776" y="811"/>
                    </a:cubicBezTo>
                    <a:lnTo>
                      <a:pt x="20816" y="16317"/>
                    </a:lnTo>
                    <a:cubicBezTo>
                      <a:pt x="21443" y="17409"/>
                      <a:pt x="21443" y="19154"/>
                      <a:pt x="20816" y="20247"/>
                    </a:cubicBezTo>
                    <a:cubicBezTo>
                      <a:pt x="20189" y="21329"/>
                      <a:pt x="19178" y="21329"/>
                      <a:pt x="18551" y="20247"/>
                    </a:cubicBezTo>
                    <a:lnTo>
                      <a:pt x="10642" y="7530"/>
                    </a:lnTo>
                    <a:cubicBezTo>
                      <a:pt x="10642" y="7530"/>
                      <a:pt x="2732" y="20247"/>
                      <a:pt x="2732" y="2024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918"/>
              <p:cNvSpPr/>
              <p:nvPr/>
            </p:nvSpPr>
            <p:spPr>
              <a:xfrm>
                <a:off x="-674620" y="1266634"/>
                <a:ext cx="286038" cy="161693"/>
              </a:xfrm>
              <a:custGeom>
                <a:avLst/>
                <a:gdLst/>
                <a:ahLst/>
                <a:cxnLst>
                  <a:cxn ang="0">
                    <a:pos x="wd2" y="hd2"/>
                  </a:cxn>
                  <a:cxn ang="5400000">
                    <a:pos x="wd2" y="hd2"/>
                  </a:cxn>
                  <a:cxn ang="10800000">
                    <a:pos x="wd2" y="hd2"/>
                  </a:cxn>
                  <a:cxn ang="16200000">
                    <a:pos x="wd2" y="hd2"/>
                  </a:cxn>
                </a:cxnLst>
                <a:rect l="0" t="0" r="r" b="b"/>
                <a:pathLst>
                  <a:path w="21287" h="21059" extrusionOk="0">
                    <a:moveTo>
                      <a:pt x="2732" y="20247"/>
                    </a:moveTo>
                    <a:cubicBezTo>
                      <a:pt x="2108" y="21329"/>
                      <a:pt x="1094" y="21329"/>
                      <a:pt x="470" y="20247"/>
                    </a:cubicBezTo>
                    <a:cubicBezTo>
                      <a:pt x="-157" y="19164"/>
                      <a:pt x="-157" y="17409"/>
                      <a:pt x="470" y="16317"/>
                    </a:cubicBezTo>
                    <a:lnTo>
                      <a:pt x="9510" y="811"/>
                    </a:lnTo>
                    <a:cubicBezTo>
                      <a:pt x="10135" y="-271"/>
                      <a:pt x="11149" y="-271"/>
                      <a:pt x="11776" y="811"/>
                    </a:cubicBezTo>
                    <a:lnTo>
                      <a:pt x="20816" y="16317"/>
                    </a:lnTo>
                    <a:cubicBezTo>
                      <a:pt x="21443" y="17409"/>
                      <a:pt x="21443" y="19154"/>
                      <a:pt x="20816" y="20247"/>
                    </a:cubicBezTo>
                    <a:cubicBezTo>
                      <a:pt x="20189" y="21329"/>
                      <a:pt x="19178" y="21329"/>
                      <a:pt x="18551" y="20247"/>
                    </a:cubicBezTo>
                    <a:lnTo>
                      <a:pt x="10642" y="7530"/>
                    </a:lnTo>
                    <a:cubicBezTo>
                      <a:pt x="10642" y="7530"/>
                      <a:pt x="2732" y="20247"/>
                      <a:pt x="2732" y="2024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grpSp>
        <p:nvGrpSpPr>
          <p:cNvPr id="30" name="Group 944"/>
          <p:cNvGrpSpPr/>
          <p:nvPr/>
        </p:nvGrpSpPr>
        <p:grpSpPr>
          <a:xfrm rot="5400000">
            <a:off x="5777465" y="2777555"/>
            <a:ext cx="199540" cy="199540"/>
            <a:chOff x="0" y="0"/>
            <a:chExt cx="532075" cy="532075"/>
          </a:xfrm>
        </p:grpSpPr>
        <p:sp>
          <p:nvSpPr>
            <p:cNvPr id="31" name="Shape 940"/>
            <p:cNvSpPr/>
            <p:nvPr/>
          </p:nvSpPr>
          <p:spPr>
            <a:xfrm>
              <a:off x="0" y="0"/>
              <a:ext cx="532076" cy="5320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grpSp>
          <p:nvGrpSpPr>
            <p:cNvPr id="32" name="Group 943"/>
            <p:cNvGrpSpPr/>
            <p:nvPr/>
          </p:nvGrpSpPr>
          <p:grpSpPr>
            <a:xfrm rot="16200000">
              <a:off x="123019" y="120830"/>
              <a:ext cx="286038" cy="290415"/>
              <a:chOff x="-674619" y="1137912"/>
              <a:chExt cx="286036" cy="290414"/>
            </a:xfrm>
          </p:grpSpPr>
          <p:sp>
            <p:nvSpPr>
              <p:cNvPr id="33" name="Shape 941"/>
              <p:cNvSpPr/>
              <p:nvPr/>
            </p:nvSpPr>
            <p:spPr>
              <a:xfrm>
                <a:off x="-674620" y="1137912"/>
                <a:ext cx="286038" cy="161692"/>
              </a:xfrm>
              <a:custGeom>
                <a:avLst/>
                <a:gdLst/>
                <a:ahLst/>
                <a:cxnLst>
                  <a:cxn ang="0">
                    <a:pos x="wd2" y="hd2"/>
                  </a:cxn>
                  <a:cxn ang="5400000">
                    <a:pos x="wd2" y="hd2"/>
                  </a:cxn>
                  <a:cxn ang="10800000">
                    <a:pos x="wd2" y="hd2"/>
                  </a:cxn>
                  <a:cxn ang="16200000">
                    <a:pos x="wd2" y="hd2"/>
                  </a:cxn>
                </a:cxnLst>
                <a:rect l="0" t="0" r="r" b="b"/>
                <a:pathLst>
                  <a:path w="21287" h="21059" extrusionOk="0">
                    <a:moveTo>
                      <a:pt x="2732" y="20247"/>
                    </a:moveTo>
                    <a:cubicBezTo>
                      <a:pt x="2108" y="21329"/>
                      <a:pt x="1094" y="21329"/>
                      <a:pt x="470" y="20247"/>
                    </a:cubicBezTo>
                    <a:cubicBezTo>
                      <a:pt x="-157" y="19164"/>
                      <a:pt x="-157" y="17409"/>
                      <a:pt x="470" y="16317"/>
                    </a:cubicBezTo>
                    <a:lnTo>
                      <a:pt x="9510" y="811"/>
                    </a:lnTo>
                    <a:cubicBezTo>
                      <a:pt x="10135" y="-271"/>
                      <a:pt x="11149" y="-271"/>
                      <a:pt x="11776" y="811"/>
                    </a:cubicBezTo>
                    <a:lnTo>
                      <a:pt x="20816" y="16317"/>
                    </a:lnTo>
                    <a:cubicBezTo>
                      <a:pt x="21443" y="17409"/>
                      <a:pt x="21443" y="19154"/>
                      <a:pt x="20816" y="20247"/>
                    </a:cubicBezTo>
                    <a:cubicBezTo>
                      <a:pt x="20189" y="21329"/>
                      <a:pt x="19178" y="21329"/>
                      <a:pt x="18551" y="20247"/>
                    </a:cubicBezTo>
                    <a:lnTo>
                      <a:pt x="10642" y="7530"/>
                    </a:lnTo>
                    <a:cubicBezTo>
                      <a:pt x="10642" y="7530"/>
                      <a:pt x="2732" y="20247"/>
                      <a:pt x="2732" y="2024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4" name="Shape 942"/>
              <p:cNvSpPr/>
              <p:nvPr/>
            </p:nvSpPr>
            <p:spPr>
              <a:xfrm>
                <a:off x="-674620" y="1266634"/>
                <a:ext cx="286038" cy="161693"/>
              </a:xfrm>
              <a:custGeom>
                <a:avLst/>
                <a:gdLst/>
                <a:ahLst/>
                <a:cxnLst>
                  <a:cxn ang="0">
                    <a:pos x="wd2" y="hd2"/>
                  </a:cxn>
                  <a:cxn ang="5400000">
                    <a:pos x="wd2" y="hd2"/>
                  </a:cxn>
                  <a:cxn ang="10800000">
                    <a:pos x="wd2" y="hd2"/>
                  </a:cxn>
                  <a:cxn ang="16200000">
                    <a:pos x="wd2" y="hd2"/>
                  </a:cxn>
                </a:cxnLst>
                <a:rect l="0" t="0" r="r" b="b"/>
                <a:pathLst>
                  <a:path w="21287" h="21059" extrusionOk="0">
                    <a:moveTo>
                      <a:pt x="2732" y="20247"/>
                    </a:moveTo>
                    <a:cubicBezTo>
                      <a:pt x="2108" y="21329"/>
                      <a:pt x="1094" y="21329"/>
                      <a:pt x="470" y="20247"/>
                    </a:cubicBezTo>
                    <a:cubicBezTo>
                      <a:pt x="-157" y="19164"/>
                      <a:pt x="-157" y="17409"/>
                      <a:pt x="470" y="16317"/>
                    </a:cubicBezTo>
                    <a:lnTo>
                      <a:pt x="9510" y="811"/>
                    </a:lnTo>
                    <a:cubicBezTo>
                      <a:pt x="10135" y="-271"/>
                      <a:pt x="11149" y="-271"/>
                      <a:pt x="11776" y="811"/>
                    </a:cubicBezTo>
                    <a:lnTo>
                      <a:pt x="20816" y="16317"/>
                    </a:lnTo>
                    <a:cubicBezTo>
                      <a:pt x="21443" y="17409"/>
                      <a:pt x="21443" y="19154"/>
                      <a:pt x="20816" y="20247"/>
                    </a:cubicBezTo>
                    <a:cubicBezTo>
                      <a:pt x="20189" y="21329"/>
                      <a:pt x="19178" y="21329"/>
                      <a:pt x="18551" y="20247"/>
                    </a:cubicBezTo>
                    <a:lnTo>
                      <a:pt x="10642" y="7530"/>
                    </a:lnTo>
                    <a:cubicBezTo>
                      <a:pt x="10642" y="7530"/>
                      <a:pt x="2732" y="20247"/>
                      <a:pt x="2732" y="2024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sp>
        <p:nvSpPr>
          <p:cNvPr id="43" name="TextBox 42"/>
          <p:cNvSpPr txBox="1"/>
          <p:nvPr/>
        </p:nvSpPr>
        <p:spPr>
          <a:xfrm>
            <a:off x="3427965" y="115283"/>
            <a:ext cx="2763285" cy="246221"/>
          </a:xfrm>
          <a:prstGeom prst="rect">
            <a:avLst/>
          </a:prstGeom>
          <a:noFill/>
        </p:spPr>
        <p:txBody>
          <a:bodyPr wrap="square" lIns="0" tIns="0" rIns="0" bIns="0" rtlCol="0">
            <a:spAutoFit/>
          </a:bodyPr>
          <a:lstStyle/>
          <a:p>
            <a:r>
              <a:rPr lang="en-GB" sz="1600" b="1" dirty="0" smtClean="0">
                <a:solidFill>
                  <a:schemeClr val="bg1"/>
                </a:solidFill>
                <a:latin typeface="Kontrapunkt Bob" panose="02000000000000000000" pitchFamily="50" charset="0"/>
              </a:rPr>
              <a:t>Possible Area for Erection</a:t>
            </a:r>
            <a:endParaRPr lang="en-GB" sz="1600" b="1" dirty="0">
              <a:solidFill>
                <a:schemeClr val="bg1"/>
              </a:solidFill>
              <a:latin typeface="Kontrapunkt Bob" panose="02000000000000000000" pitchFamily="50" charset="0"/>
            </a:endParaRPr>
          </a:p>
        </p:txBody>
      </p:sp>
      <p:sp>
        <p:nvSpPr>
          <p:cNvPr id="44" name="TextBox 43"/>
          <p:cNvSpPr txBox="1"/>
          <p:nvPr/>
        </p:nvSpPr>
        <p:spPr>
          <a:xfrm>
            <a:off x="3427965" y="785318"/>
            <a:ext cx="2655335" cy="1077218"/>
          </a:xfrm>
          <a:prstGeom prst="rect">
            <a:avLst/>
          </a:prstGeom>
          <a:noFill/>
        </p:spPr>
        <p:txBody>
          <a:bodyPr wrap="square" lIns="0" tIns="0" rIns="0" bIns="0" rtlCol="0">
            <a:spAutoFit/>
          </a:bodyPr>
          <a:lstStyle/>
          <a:p>
            <a:r>
              <a:rPr lang="en-US" sz="1400" dirty="0" smtClean="0">
                <a:solidFill>
                  <a:schemeClr val="bg1"/>
                </a:solidFill>
                <a:latin typeface="Aller" panose="02000503030000020004" pitchFamily="2" charset="0"/>
              </a:rPr>
              <a:t>A </a:t>
            </a:r>
            <a:r>
              <a:rPr lang="en-US" sz="1400" dirty="0" err="1">
                <a:solidFill>
                  <a:schemeClr val="bg1"/>
                </a:solidFill>
                <a:latin typeface="Aller" panose="02000503030000020004" pitchFamily="2" charset="0"/>
              </a:rPr>
              <a:t>shapefile</a:t>
            </a:r>
            <a:r>
              <a:rPr lang="en-US" sz="1400" dirty="0">
                <a:solidFill>
                  <a:schemeClr val="bg1"/>
                </a:solidFill>
                <a:latin typeface="Aller" panose="02000503030000020004" pitchFamily="2" charset="0"/>
              </a:rPr>
              <a:t> was created that encompasses the two factors. The municipal boundaries along the coast was also considered in determining the area.</a:t>
            </a:r>
            <a:endParaRPr lang="en-GB" sz="1400" dirty="0">
              <a:solidFill>
                <a:schemeClr val="bg1"/>
              </a:solidFill>
              <a:latin typeface="Aller" panose="02000503030000020004" pitchFamily="2" charset="0"/>
            </a:endParaRPr>
          </a:p>
        </p:txBody>
      </p:sp>
      <p:sp>
        <p:nvSpPr>
          <p:cNvPr id="50" name="TextBox 49"/>
          <p:cNvSpPr txBox="1"/>
          <p:nvPr/>
        </p:nvSpPr>
        <p:spPr>
          <a:xfrm>
            <a:off x="284168" y="3013120"/>
            <a:ext cx="2521308" cy="246221"/>
          </a:xfrm>
          <a:prstGeom prst="rect">
            <a:avLst/>
          </a:prstGeom>
          <a:noFill/>
        </p:spPr>
        <p:txBody>
          <a:bodyPr wrap="square" lIns="0" tIns="0" rIns="0" bIns="0" rtlCol="0">
            <a:spAutoFit/>
          </a:bodyPr>
          <a:lstStyle/>
          <a:p>
            <a:r>
              <a:rPr lang="en-GB" sz="1600" b="1" dirty="0" smtClean="0">
                <a:solidFill>
                  <a:schemeClr val="bg1"/>
                </a:solidFill>
                <a:latin typeface="Kontrapunkt Bob" panose="02000000000000000000" pitchFamily="50" charset="0"/>
              </a:rPr>
              <a:t>The Two Factors </a:t>
            </a:r>
            <a:endParaRPr lang="en-GB" sz="1600" b="1" dirty="0">
              <a:solidFill>
                <a:schemeClr val="bg1"/>
              </a:solidFill>
              <a:latin typeface="Kontrapunkt Bob" panose="02000000000000000000" pitchFamily="50" charset="0"/>
            </a:endParaRPr>
          </a:p>
        </p:txBody>
      </p:sp>
      <p:sp>
        <p:nvSpPr>
          <p:cNvPr id="51" name="TextBox 50"/>
          <p:cNvSpPr txBox="1"/>
          <p:nvPr/>
        </p:nvSpPr>
        <p:spPr>
          <a:xfrm>
            <a:off x="284168" y="3695251"/>
            <a:ext cx="2374623" cy="646331"/>
          </a:xfrm>
          <a:prstGeom prst="rect">
            <a:avLst/>
          </a:prstGeom>
          <a:noFill/>
        </p:spPr>
        <p:txBody>
          <a:bodyPr wrap="square" lIns="0" tIns="0" rIns="0" bIns="0" rtlCol="0">
            <a:spAutoFit/>
          </a:bodyPr>
          <a:lstStyle/>
          <a:p>
            <a:r>
              <a:rPr lang="en-GB" sz="1400" dirty="0" smtClean="0">
                <a:solidFill>
                  <a:schemeClr val="bg1"/>
                </a:solidFill>
                <a:latin typeface="Aller" panose="02000503030000020004" pitchFamily="2" charset="0"/>
              </a:rPr>
              <a:t>The depth parameters and the Buffered Distance of 2623 meters. </a:t>
            </a:r>
            <a:endParaRPr lang="en-GB" sz="1400" dirty="0">
              <a:solidFill>
                <a:schemeClr val="bg1"/>
              </a:solidFill>
              <a:latin typeface="Aller" panose="02000503030000020004" pitchFamily="2" charset="0"/>
            </a:endParaRPr>
          </a:p>
        </p:txBody>
      </p:sp>
      <p:sp>
        <p:nvSpPr>
          <p:cNvPr id="52" name="Shape 907"/>
          <p:cNvSpPr/>
          <p:nvPr/>
        </p:nvSpPr>
        <p:spPr>
          <a:xfrm>
            <a:off x="6288767" y="2860987"/>
            <a:ext cx="3103046" cy="2881628"/>
          </a:xfrm>
          <a:prstGeom prst="rect">
            <a:avLst/>
          </a:prstGeom>
          <a:solidFill>
            <a:schemeClr val="accent1"/>
          </a:solidFill>
          <a:ln w="6350">
            <a:solidFill>
              <a:srgbClr val="FFFFFF"/>
            </a:solidFill>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54" name="TextBox 53"/>
          <p:cNvSpPr txBox="1"/>
          <p:nvPr/>
        </p:nvSpPr>
        <p:spPr>
          <a:xfrm>
            <a:off x="6437864" y="3039396"/>
            <a:ext cx="2830583" cy="492443"/>
          </a:xfrm>
          <a:prstGeom prst="rect">
            <a:avLst/>
          </a:prstGeom>
          <a:noFill/>
        </p:spPr>
        <p:txBody>
          <a:bodyPr wrap="square" lIns="0" tIns="0" rIns="0" bIns="0" rtlCol="0">
            <a:spAutoFit/>
          </a:bodyPr>
          <a:lstStyle/>
          <a:p>
            <a:r>
              <a:rPr lang="en-GB" sz="1600" b="1" dirty="0" smtClean="0">
                <a:solidFill>
                  <a:schemeClr val="bg1"/>
                </a:solidFill>
                <a:latin typeface="Kontrapunkt Bob" panose="02000000000000000000" pitchFamily="50" charset="0"/>
              </a:rPr>
              <a:t>Removed Existing Fish Corral</a:t>
            </a:r>
            <a:endParaRPr lang="en-GB" sz="1600" b="1" dirty="0">
              <a:solidFill>
                <a:schemeClr val="bg1"/>
              </a:solidFill>
              <a:latin typeface="Kontrapunkt Bob" panose="02000000000000000000" pitchFamily="50" charset="0"/>
            </a:endParaRPr>
          </a:p>
        </p:txBody>
      </p:sp>
      <p:sp>
        <p:nvSpPr>
          <p:cNvPr id="55" name="TextBox 54"/>
          <p:cNvSpPr txBox="1"/>
          <p:nvPr/>
        </p:nvSpPr>
        <p:spPr>
          <a:xfrm>
            <a:off x="6437864" y="3695251"/>
            <a:ext cx="2566985" cy="1292662"/>
          </a:xfrm>
          <a:prstGeom prst="rect">
            <a:avLst/>
          </a:prstGeom>
          <a:noFill/>
        </p:spPr>
        <p:txBody>
          <a:bodyPr wrap="square" lIns="0" tIns="0" rIns="0" bIns="0" rtlCol="0">
            <a:spAutoFit/>
          </a:bodyPr>
          <a:lstStyle/>
          <a:p>
            <a:r>
              <a:rPr lang="en-US" sz="1400" dirty="0">
                <a:solidFill>
                  <a:schemeClr val="bg1"/>
                </a:solidFill>
                <a:latin typeface="Aller" panose="02000503030000020004" pitchFamily="2" charset="0"/>
              </a:rPr>
              <a:t>Since each fish corral must be at least 200 meters away from each other, a buffer was made from each fish corral </a:t>
            </a:r>
            <a:r>
              <a:rPr lang="en-US" sz="1400" dirty="0" smtClean="0">
                <a:solidFill>
                  <a:schemeClr val="bg1"/>
                </a:solidFill>
                <a:latin typeface="Aller" panose="02000503030000020004" pitchFamily="2" charset="0"/>
              </a:rPr>
              <a:t>feature to be subtracted </a:t>
            </a:r>
            <a:r>
              <a:rPr lang="en-US" sz="1400" dirty="0">
                <a:solidFill>
                  <a:schemeClr val="bg1"/>
                </a:solidFill>
                <a:latin typeface="Aller" panose="02000503030000020004" pitchFamily="2" charset="0"/>
              </a:rPr>
              <a:t>from the Possible Site for erection. </a:t>
            </a:r>
            <a:endParaRPr lang="en-GB" sz="1400" dirty="0">
              <a:solidFill>
                <a:schemeClr val="bg1"/>
              </a:solidFill>
              <a:latin typeface="Aller" panose="02000503030000020004" pitchFamily="2" charset="0"/>
            </a:endParaRPr>
          </a:p>
        </p:txBody>
      </p:sp>
      <p:grpSp>
        <p:nvGrpSpPr>
          <p:cNvPr id="60" name="Group 920"/>
          <p:cNvGrpSpPr/>
          <p:nvPr/>
        </p:nvGrpSpPr>
        <p:grpSpPr>
          <a:xfrm rot="16200000">
            <a:off x="9068908" y="2786626"/>
            <a:ext cx="199540" cy="199540"/>
            <a:chOff x="0" y="0"/>
            <a:chExt cx="532075" cy="532075"/>
          </a:xfrm>
        </p:grpSpPr>
        <p:sp>
          <p:nvSpPr>
            <p:cNvPr id="61" name="Shape 916"/>
            <p:cNvSpPr/>
            <p:nvPr/>
          </p:nvSpPr>
          <p:spPr>
            <a:xfrm>
              <a:off x="0" y="0"/>
              <a:ext cx="532076" cy="53207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grpSp>
          <p:nvGrpSpPr>
            <p:cNvPr id="62" name="Group 919"/>
            <p:cNvGrpSpPr/>
            <p:nvPr/>
          </p:nvGrpSpPr>
          <p:grpSpPr>
            <a:xfrm rot="16200000">
              <a:off x="123019" y="120830"/>
              <a:ext cx="286038" cy="290415"/>
              <a:chOff x="-674619" y="1137912"/>
              <a:chExt cx="286036" cy="290414"/>
            </a:xfrm>
          </p:grpSpPr>
          <p:sp>
            <p:nvSpPr>
              <p:cNvPr id="63" name="Shape 917"/>
              <p:cNvSpPr/>
              <p:nvPr/>
            </p:nvSpPr>
            <p:spPr>
              <a:xfrm>
                <a:off x="-674620" y="1137912"/>
                <a:ext cx="286038" cy="161692"/>
              </a:xfrm>
              <a:custGeom>
                <a:avLst/>
                <a:gdLst/>
                <a:ahLst/>
                <a:cxnLst>
                  <a:cxn ang="0">
                    <a:pos x="wd2" y="hd2"/>
                  </a:cxn>
                  <a:cxn ang="5400000">
                    <a:pos x="wd2" y="hd2"/>
                  </a:cxn>
                  <a:cxn ang="10800000">
                    <a:pos x="wd2" y="hd2"/>
                  </a:cxn>
                  <a:cxn ang="16200000">
                    <a:pos x="wd2" y="hd2"/>
                  </a:cxn>
                </a:cxnLst>
                <a:rect l="0" t="0" r="r" b="b"/>
                <a:pathLst>
                  <a:path w="21287" h="21059" extrusionOk="0">
                    <a:moveTo>
                      <a:pt x="2732" y="20247"/>
                    </a:moveTo>
                    <a:cubicBezTo>
                      <a:pt x="2108" y="21329"/>
                      <a:pt x="1094" y="21329"/>
                      <a:pt x="470" y="20247"/>
                    </a:cubicBezTo>
                    <a:cubicBezTo>
                      <a:pt x="-157" y="19164"/>
                      <a:pt x="-157" y="17409"/>
                      <a:pt x="470" y="16317"/>
                    </a:cubicBezTo>
                    <a:lnTo>
                      <a:pt x="9510" y="811"/>
                    </a:lnTo>
                    <a:cubicBezTo>
                      <a:pt x="10135" y="-271"/>
                      <a:pt x="11149" y="-271"/>
                      <a:pt x="11776" y="811"/>
                    </a:cubicBezTo>
                    <a:lnTo>
                      <a:pt x="20816" y="16317"/>
                    </a:lnTo>
                    <a:cubicBezTo>
                      <a:pt x="21443" y="17409"/>
                      <a:pt x="21443" y="19154"/>
                      <a:pt x="20816" y="20247"/>
                    </a:cubicBezTo>
                    <a:cubicBezTo>
                      <a:pt x="20189" y="21329"/>
                      <a:pt x="19178" y="21329"/>
                      <a:pt x="18551" y="20247"/>
                    </a:cubicBezTo>
                    <a:lnTo>
                      <a:pt x="10642" y="7530"/>
                    </a:lnTo>
                    <a:cubicBezTo>
                      <a:pt x="10642" y="7530"/>
                      <a:pt x="2732" y="20247"/>
                      <a:pt x="2732" y="2024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Shape 918"/>
              <p:cNvSpPr/>
              <p:nvPr/>
            </p:nvSpPr>
            <p:spPr>
              <a:xfrm>
                <a:off x="-674620" y="1266634"/>
                <a:ext cx="286038" cy="161693"/>
              </a:xfrm>
              <a:custGeom>
                <a:avLst/>
                <a:gdLst/>
                <a:ahLst/>
                <a:cxnLst>
                  <a:cxn ang="0">
                    <a:pos x="wd2" y="hd2"/>
                  </a:cxn>
                  <a:cxn ang="5400000">
                    <a:pos x="wd2" y="hd2"/>
                  </a:cxn>
                  <a:cxn ang="10800000">
                    <a:pos x="wd2" y="hd2"/>
                  </a:cxn>
                  <a:cxn ang="16200000">
                    <a:pos x="wd2" y="hd2"/>
                  </a:cxn>
                </a:cxnLst>
                <a:rect l="0" t="0" r="r" b="b"/>
                <a:pathLst>
                  <a:path w="21287" h="21059" extrusionOk="0">
                    <a:moveTo>
                      <a:pt x="2732" y="20247"/>
                    </a:moveTo>
                    <a:cubicBezTo>
                      <a:pt x="2108" y="21329"/>
                      <a:pt x="1094" y="21329"/>
                      <a:pt x="470" y="20247"/>
                    </a:cubicBezTo>
                    <a:cubicBezTo>
                      <a:pt x="-157" y="19164"/>
                      <a:pt x="-157" y="17409"/>
                      <a:pt x="470" y="16317"/>
                    </a:cubicBezTo>
                    <a:lnTo>
                      <a:pt x="9510" y="811"/>
                    </a:lnTo>
                    <a:cubicBezTo>
                      <a:pt x="10135" y="-271"/>
                      <a:pt x="11149" y="-271"/>
                      <a:pt x="11776" y="811"/>
                    </a:cubicBezTo>
                    <a:lnTo>
                      <a:pt x="20816" y="16317"/>
                    </a:lnTo>
                    <a:cubicBezTo>
                      <a:pt x="21443" y="17409"/>
                      <a:pt x="21443" y="19154"/>
                      <a:pt x="20816" y="20247"/>
                    </a:cubicBezTo>
                    <a:cubicBezTo>
                      <a:pt x="20189" y="21329"/>
                      <a:pt x="19178" y="21329"/>
                      <a:pt x="18551" y="20247"/>
                    </a:cubicBezTo>
                    <a:lnTo>
                      <a:pt x="10642" y="7530"/>
                    </a:lnTo>
                    <a:cubicBezTo>
                      <a:pt x="10642" y="7530"/>
                      <a:pt x="2732" y="20247"/>
                      <a:pt x="2732" y="2024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spTree>
    <p:extLst>
      <p:ext uri="{BB962C8B-B14F-4D97-AF65-F5344CB8AC3E}">
        <p14:creationId xmlns:p14="http://schemas.microsoft.com/office/powerpoint/2010/main" val="736865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up)">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par>
                          <p:cTn id="18" fill="hold">
                            <p:stCondLst>
                              <p:cond delay="1000"/>
                            </p:stCondLst>
                            <p:childTnLst>
                              <p:par>
                                <p:cTn id="19" presetID="42" presetClass="entr" presetSubtype="0"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1000"/>
                                        <p:tgtEl>
                                          <p:spTgt spid="2"/>
                                        </p:tgtEl>
                                      </p:cBhvr>
                                    </p:animEffect>
                                    <p:anim calcmode="lin" valueType="num">
                                      <p:cBhvr>
                                        <p:cTn id="22" dur="1000" fill="hold"/>
                                        <p:tgtEl>
                                          <p:spTgt spid="2"/>
                                        </p:tgtEl>
                                        <p:attrNameLst>
                                          <p:attrName>ppt_x</p:attrName>
                                        </p:attrNameLst>
                                      </p:cBhvr>
                                      <p:tavLst>
                                        <p:tav tm="0">
                                          <p:val>
                                            <p:strVal val="#ppt_x"/>
                                          </p:val>
                                        </p:tav>
                                        <p:tav tm="100000">
                                          <p:val>
                                            <p:strVal val="#ppt_x"/>
                                          </p:val>
                                        </p:tav>
                                      </p:tavLst>
                                    </p:anim>
                                    <p:anim calcmode="lin" valueType="num">
                                      <p:cBhvr>
                                        <p:cTn id="2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500"/>
                                        <p:tgtEl>
                                          <p:spTgt spid="44"/>
                                        </p:tgtEl>
                                      </p:cBhvr>
                                    </p:animEffect>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000"/>
                                        <p:tgtEl>
                                          <p:spTgt spid="59"/>
                                        </p:tgtEl>
                                      </p:cBhvr>
                                    </p:animEffect>
                                    <p:anim calcmode="lin" valueType="num">
                                      <p:cBhvr>
                                        <p:cTn id="44" dur="1000" fill="hold"/>
                                        <p:tgtEl>
                                          <p:spTgt spid="59"/>
                                        </p:tgtEl>
                                        <p:attrNameLst>
                                          <p:attrName>ppt_x</p:attrName>
                                        </p:attrNameLst>
                                      </p:cBhvr>
                                      <p:tavLst>
                                        <p:tav tm="0">
                                          <p:val>
                                            <p:strVal val="#ppt_x"/>
                                          </p:val>
                                        </p:tav>
                                        <p:tav tm="100000">
                                          <p:val>
                                            <p:strVal val="#ppt_x"/>
                                          </p:val>
                                        </p:tav>
                                      </p:tavLst>
                                    </p:anim>
                                    <p:anim calcmode="lin" valueType="num">
                                      <p:cBhvr>
                                        <p:cTn id="45"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wipe(up)">
                                      <p:cBhvr>
                                        <p:cTn id="50" dur="500"/>
                                        <p:tgtEl>
                                          <p:spTgt spid="52"/>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par>
                          <p:cTn id="58" fill="hold">
                            <p:stCondLst>
                              <p:cond delay="1000"/>
                            </p:stCondLst>
                            <p:childTnLst>
                              <p:par>
                                <p:cTn id="59" presetID="10" presetClass="entr" presetSubtype="0" fill="hold" nodeType="after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42" presetClass="entr" presetSubtype="0" fill="hold" nodeType="with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1000"/>
                                        <p:tgtEl>
                                          <p:spTgt spid="66"/>
                                        </p:tgtEl>
                                      </p:cBhvr>
                                    </p:animEffect>
                                    <p:anim calcmode="lin" valueType="num">
                                      <p:cBhvr>
                                        <p:cTn id="65" dur="1000" fill="hold"/>
                                        <p:tgtEl>
                                          <p:spTgt spid="66"/>
                                        </p:tgtEl>
                                        <p:attrNameLst>
                                          <p:attrName>ppt_x</p:attrName>
                                        </p:attrNameLst>
                                      </p:cBhvr>
                                      <p:tavLst>
                                        <p:tav tm="0">
                                          <p:val>
                                            <p:strVal val="#ppt_x"/>
                                          </p:val>
                                        </p:tav>
                                        <p:tav tm="100000">
                                          <p:val>
                                            <p:strVal val="#ppt_x"/>
                                          </p:val>
                                        </p:tav>
                                      </p:tavLst>
                                    </p:anim>
                                    <p:anim calcmode="lin" valueType="num">
                                      <p:cBhvr>
                                        <p:cTn id="66"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43" grpId="0"/>
      <p:bldP spid="44" grpId="0"/>
      <p:bldP spid="50" grpId="0"/>
      <p:bldP spid="51" grpId="0"/>
      <p:bldP spid="52" grpId="0" animBg="1"/>
      <p:bldP spid="54" grpId="0"/>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14</a:t>
            </a:r>
            <a:endParaRPr lang="en-GB" sz="1200" b="1" dirty="0"/>
          </a:p>
        </p:txBody>
      </p:sp>
      <p:sp>
        <p:nvSpPr>
          <p:cNvPr id="5" name="Shape 4782"/>
          <p:cNvSpPr/>
          <p:nvPr/>
        </p:nvSpPr>
        <p:spPr>
          <a:xfrm>
            <a:off x="0" y="2239962"/>
            <a:ext cx="9144000" cy="3186109"/>
          </a:xfrm>
          <a:prstGeom prst="roundRect">
            <a:avLst>
              <a:gd name="adj" fmla="val 0"/>
            </a:avLst>
          </a:pr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pic>
        <p:nvPicPr>
          <p:cNvPr id="7" name="Picture 6"/>
          <p:cNvPicPr/>
          <p:nvPr/>
        </p:nvPicPr>
        <p:blipFill rotWithShape="1">
          <a:blip r:embed="rId3">
            <a:extLst>
              <a:ext uri="{28A0092B-C50C-407E-A947-70E740481C1C}">
                <a14:useLocalDpi xmlns:a14="http://schemas.microsoft.com/office/drawing/2010/main" val="0"/>
              </a:ext>
            </a:extLst>
          </a:blip>
          <a:srcRect l="4830" r="8370"/>
          <a:stretch/>
        </p:blipFill>
        <p:spPr bwMode="auto">
          <a:xfrm>
            <a:off x="526093" y="282017"/>
            <a:ext cx="5883275" cy="5537200"/>
          </a:xfrm>
          <a:prstGeom prst="rect">
            <a:avLst/>
          </a:prstGeom>
          <a:ln w="76200"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sp>
        <p:nvSpPr>
          <p:cNvPr id="40" name="Title 1"/>
          <p:cNvSpPr>
            <a:spLocks noGrp="1"/>
          </p:cNvSpPr>
          <p:nvPr>
            <p:ph type="ctrTitle"/>
          </p:nvPr>
        </p:nvSpPr>
        <p:spPr>
          <a:xfrm>
            <a:off x="6413825" y="3515755"/>
            <a:ext cx="2613883" cy="746277"/>
          </a:xfrm>
        </p:spPr>
        <p:txBody>
          <a:bodyPr/>
          <a:lstStyle/>
          <a:p>
            <a:pPr lvl="0" algn="ctr"/>
            <a:r>
              <a:rPr lang="en-GB" dirty="0" smtClean="0">
                <a:solidFill>
                  <a:schemeClr val="bg1"/>
                </a:solidFill>
              </a:rPr>
              <a:t>Results</a:t>
            </a:r>
            <a:endParaRPr lang="en-GB" dirty="0">
              <a:solidFill>
                <a:schemeClr val="bg1"/>
              </a:solidFill>
            </a:endParaRPr>
          </a:p>
        </p:txBody>
      </p:sp>
      <p:sp>
        <p:nvSpPr>
          <p:cNvPr id="46" name="TextBox 45"/>
          <p:cNvSpPr txBox="1"/>
          <p:nvPr/>
        </p:nvSpPr>
        <p:spPr>
          <a:xfrm>
            <a:off x="5676117" y="4160305"/>
            <a:ext cx="4201134" cy="292388"/>
          </a:xfrm>
          <a:prstGeom prst="rect">
            <a:avLst/>
          </a:prstGeom>
          <a:noFill/>
        </p:spPr>
        <p:txBody>
          <a:bodyPr wrap="square" rtlCol="0">
            <a:spAutoFit/>
          </a:bodyPr>
          <a:lstStyle/>
          <a:p>
            <a:pPr algn="ctr"/>
            <a:r>
              <a:rPr lang="en-GB" sz="1300" dirty="0" smtClean="0">
                <a:solidFill>
                  <a:schemeClr val="bg1"/>
                </a:solidFill>
                <a:latin typeface="Kontrapunkt Bob Light" panose="02000000000000000000" pitchFamily="50" charset="0"/>
              </a:rPr>
              <a:t>And Discussion</a:t>
            </a:r>
            <a:endParaRPr lang="en-GB" sz="1300" dirty="0">
              <a:solidFill>
                <a:schemeClr val="bg1"/>
              </a:solidFill>
              <a:latin typeface="Kontrapunkt Bob Light" panose="02000000000000000000" pitchFamily="50" charset="0"/>
            </a:endParaRPr>
          </a:p>
        </p:txBody>
      </p:sp>
      <p:pic>
        <p:nvPicPr>
          <p:cNvPr id="8" name="Picture 7"/>
          <p:cNvPicPr/>
          <p:nvPr/>
        </p:nvPicPr>
        <p:blipFill>
          <a:blip r:embed="rId4">
            <a:extLst>
              <a:ext uri="{28A0092B-C50C-407E-A947-70E740481C1C}">
                <a14:useLocalDpi xmlns:a14="http://schemas.microsoft.com/office/drawing/2010/main" val="0"/>
              </a:ext>
            </a:extLst>
          </a:blip>
          <a:stretch>
            <a:fillRect/>
          </a:stretch>
        </p:blipFill>
        <p:spPr>
          <a:xfrm>
            <a:off x="735702" y="283369"/>
            <a:ext cx="1216025" cy="283210"/>
          </a:xfrm>
          <a:prstGeom prst="rect">
            <a:avLst/>
          </a:prstGeom>
        </p:spPr>
      </p:pic>
      <p:pic>
        <p:nvPicPr>
          <p:cNvPr id="9" name="Picture 8"/>
          <p:cNvPicPr/>
          <p:nvPr/>
        </p:nvPicPr>
        <p:blipFill>
          <a:blip r:embed="rId5">
            <a:extLst>
              <a:ext uri="{28A0092B-C50C-407E-A947-70E740481C1C}">
                <a14:useLocalDpi xmlns:a14="http://schemas.microsoft.com/office/drawing/2010/main" val="0"/>
              </a:ext>
            </a:extLst>
          </a:blip>
          <a:stretch>
            <a:fillRect/>
          </a:stretch>
        </p:blipFill>
        <p:spPr>
          <a:xfrm>
            <a:off x="731245" y="565030"/>
            <a:ext cx="939165" cy="476885"/>
          </a:xfrm>
          <a:prstGeom prst="rect">
            <a:avLst/>
          </a:prstGeom>
        </p:spPr>
      </p:pic>
      <p:pic>
        <p:nvPicPr>
          <p:cNvPr id="10" name="Picture 9"/>
          <p:cNvPicPr/>
          <p:nvPr/>
        </p:nvPicPr>
        <p:blipFill>
          <a:blip r:embed="rId6">
            <a:extLst>
              <a:ext uri="{28A0092B-C50C-407E-A947-70E740481C1C}">
                <a14:useLocalDpi xmlns:a14="http://schemas.microsoft.com/office/drawing/2010/main" val="0"/>
              </a:ext>
            </a:extLst>
          </a:blip>
          <a:stretch>
            <a:fillRect/>
          </a:stretch>
        </p:blipFill>
        <p:spPr>
          <a:xfrm>
            <a:off x="731245" y="1081597"/>
            <a:ext cx="1025525" cy="389890"/>
          </a:xfrm>
          <a:prstGeom prst="rect">
            <a:avLst/>
          </a:prstGeom>
        </p:spPr>
      </p:pic>
    </p:spTree>
    <p:extLst>
      <p:ext uri="{BB962C8B-B14F-4D97-AF65-F5344CB8AC3E}">
        <p14:creationId xmlns:p14="http://schemas.microsoft.com/office/powerpoint/2010/main" val="294322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4" presetClass="entr" presetSubtype="32"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ox(out)">
                                      <p:cBhvr>
                                        <p:cTn id="19" dur="500"/>
                                        <p:tgtEl>
                                          <p:spTgt spid="7"/>
                                        </p:tgtEl>
                                      </p:cBhvr>
                                    </p:animEffect>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42"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P spid="4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782"/>
          <p:cNvSpPr/>
          <p:nvPr/>
        </p:nvSpPr>
        <p:spPr>
          <a:xfrm>
            <a:off x="0" y="2239962"/>
            <a:ext cx="9144000" cy="3186109"/>
          </a:xfrm>
          <a:prstGeom prst="roundRect">
            <a:avLst>
              <a:gd name="adj" fmla="val 0"/>
            </a:avLst>
          </a:pr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40" name="Title 1"/>
          <p:cNvSpPr>
            <a:spLocks noGrp="1"/>
          </p:cNvSpPr>
          <p:nvPr>
            <p:ph type="ctrTitle"/>
          </p:nvPr>
        </p:nvSpPr>
        <p:spPr>
          <a:xfrm>
            <a:off x="700081" y="685802"/>
            <a:ext cx="7758044" cy="746277"/>
          </a:xfrm>
        </p:spPr>
        <p:txBody>
          <a:bodyPr/>
          <a:lstStyle/>
          <a:p>
            <a:pPr lvl="0" algn="ctr"/>
            <a:r>
              <a:rPr lang="en-GB" dirty="0" smtClean="0"/>
              <a:t>Conclusion</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15</a:t>
            </a:r>
            <a:endParaRPr lang="en-GB" sz="1200" b="1" dirty="0"/>
          </a:p>
        </p:txBody>
      </p:sp>
      <p:sp>
        <p:nvSpPr>
          <p:cNvPr id="46" name="TextBox 45"/>
          <p:cNvSpPr txBox="1"/>
          <p:nvPr/>
        </p:nvSpPr>
        <p:spPr>
          <a:xfrm>
            <a:off x="553240" y="2697769"/>
            <a:ext cx="8037519" cy="2270493"/>
          </a:xfrm>
          <a:prstGeom prst="rect">
            <a:avLst/>
          </a:prstGeom>
          <a:noFill/>
        </p:spPr>
        <p:txBody>
          <a:bodyPr wrap="square" rtlCol="0">
            <a:spAutoFit/>
          </a:bodyPr>
          <a:lstStyle/>
          <a:p>
            <a:pPr algn="just">
              <a:lnSpc>
                <a:spcPct val="150000"/>
              </a:lnSpc>
            </a:pPr>
            <a:r>
              <a:rPr lang="en-US" sz="1600" dirty="0">
                <a:solidFill>
                  <a:schemeClr val="bg1"/>
                </a:solidFill>
                <a:latin typeface="Kontrapunkt Bob Light" panose="02000000000000000000" pitchFamily="50" charset="0"/>
              </a:rPr>
              <a:t>With the help of remote sensing and GIS, the fish corrals in the </a:t>
            </a:r>
            <a:r>
              <a:rPr lang="en-US" sz="1600" dirty="0" err="1">
                <a:solidFill>
                  <a:schemeClr val="bg1"/>
                </a:solidFill>
                <a:latin typeface="Kontrapunkt Bob Light" panose="02000000000000000000" pitchFamily="50" charset="0"/>
              </a:rPr>
              <a:t>Victorias</a:t>
            </a:r>
            <a:r>
              <a:rPr lang="en-US" sz="1600" dirty="0">
                <a:solidFill>
                  <a:schemeClr val="bg1"/>
                </a:solidFill>
                <a:latin typeface="Kontrapunkt Bob Light" panose="02000000000000000000" pitchFamily="50" charset="0"/>
              </a:rPr>
              <a:t> City were not only extracted but were also monitored based on the laws specified by the Fisheries Act (Act No. 4003). The distance of a fish corral from land together with its depth was also used to determine possible sites of building a fish corral. In theory, at least 43 new fish corrals can be added alongside the 47 already built fish corrals in the City of </a:t>
            </a:r>
            <a:r>
              <a:rPr lang="en-US" sz="1600" dirty="0" err="1">
                <a:solidFill>
                  <a:schemeClr val="bg1"/>
                </a:solidFill>
                <a:latin typeface="Kontrapunkt Bob Light" panose="02000000000000000000" pitchFamily="50" charset="0"/>
              </a:rPr>
              <a:t>Victorias</a:t>
            </a:r>
            <a:r>
              <a:rPr lang="en-US" sz="1600" dirty="0">
                <a:solidFill>
                  <a:schemeClr val="bg1"/>
                </a:solidFill>
                <a:latin typeface="Kontrapunkt Bob Light" panose="02000000000000000000" pitchFamily="50" charset="0"/>
              </a:rPr>
              <a:t>. </a:t>
            </a:r>
          </a:p>
        </p:txBody>
      </p:sp>
    </p:spTree>
    <p:extLst>
      <p:ext uri="{BB962C8B-B14F-4D97-AF65-F5344CB8AC3E}">
        <p14:creationId xmlns:p14="http://schemas.microsoft.com/office/powerpoint/2010/main" val="240611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P spid="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0081" y="685802"/>
            <a:ext cx="7758044" cy="746277"/>
          </a:xfrm>
        </p:spPr>
        <p:txBody>
          <a:bodyPr/>
          <a:lstStyle/>
          <a:p>
            <a:pPr lvl="0" algn="ctr"/>
            <a:r>
              <a:rPr lang="en-GB" sz="3600" dirty="0" smtClean="0"/>
              <a:t>Further Studies</a:t>
            </a:r>
            <a:endParaRPr lang="en-GB" sz="3600" dirty="0"/>
          </a:p>
        </p:txBody>
      </p:sp>
      <p:grpSp>
        <p:nvGrpSpPr>
          <p:cNvPr id="78" name="Group 42"/>
          <p:cNvGrpSpPr/>
          <p:nvPr/>
        </p:nvGrpSpPr>
        <p:grpSpPr>
          <a:xfrm>
            <a:off x="3417992" y="2621879"/>
            <a:ext cx="2312795" cy="2312796"/>
            <a:chOff x="0" y="0"/>
            <a:chExt cx="5874978" cy="5874978"/>
          </a:xfrm>
        </p:grpSpPr>
        <p:sp>
          <p:nvSpPr>
            <p:cNvPr id="79" name="Shape 40"/>
            <p:cNvSpPr/>
            <p:nvPr/>
          </p:nvSpPr>
          <p:spPr>
            <a:xfrm>
              <a:off x="0" y="0"/>
              <a:ext cx="5874979" cy="5874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175"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80" name="Shape 41"/>
            <p:cNvSpPr/>
            <p:nvPr/>
          </p:nvSpPr>
          <p:spPr>
            <a:xfrm>
              <a:off x="1206556" y="1195209"/>
              <a:ext cx="3473214" cy="34732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grpSp>
      <p:sp>
        <p:nvSpPr>
          <p:cNvPr id="81" name="Shape 44"/>
          <p:cNvSpPr/>
          <p:nvPr/>
        </p:nvSpPr>
        <p:spPr>
          <a:xfrm>
            <a:off x="819167" y="2618002"/>
            <a:ext cx="2418026" cy="994615"/>
          </a:xfrm>
          <a:prstGeom prst="rect">
            <a:avLst/>
          </a:prstGeom>
          <a:ln w="3175">
            <a:solidFill>
              <a:schemeClr val="accent1"/>
            </a:solidFill>
            <a:miter lim="400000"/>
          </a:ln>
        </p:spPr>
        <p:txBody>
          <a:bodyPr lIns="50800" tIns="50800" rIns="50800" bIns="50800" anchor="ctr"/>
          <a:lstStyle/>
          <a:p>
            <a:pPr lvl="0">
              <a:defRPr sz="3200">
                <a:solidFill>
                  <a:srgbClr val="FFFFFF"/>
                </a:solidFill>
                <a:latin typeface="+mn-lt"/>
                <a:ea typeface="+mn-ea"/>
                <a:cs typeface="+mn-cs"/>
                <a:sym typeface="Helvetica Light"/>
              </a:defRPr>
            </a:pPr>
            <a:endParaRPr sz="3200"/>
          </a:p>
        </p:txBody>
      </p:sp>
      <p:sp>
        <p:nvSpPr>
          <p:cNvPr id="82" name="Shape 46"/>
          <p:cNvSpPr/>
          <p:nvPr/>
        </p:nvSpPr>
        <p:spPr>
          <a:xfrm>
            <a:off x="819167" y="3943938"/>
            <a:ext cx="2418026" cy="994615"/>
          </a:xfrm>
          <a:prstGeom prst="rect">
            <a:avLst/>
          </a:prstGeom>
          <a:ln w="3175">
            <a:solidFill>
              <a:schemeClr val="accent1"/>
            </a:solidFill>
            <a:miter lim="400000"/>
          </a:ln>
        </p:spPr>
        <p:txBody>
          <a:bodyPr lIns="50800" tIns="50800" rIns="50800" bIns="50800" anchor="ctr"/>
          <a:lstStyle/>
          <a:p>
            <a:pPr lvl="0">
              <a:defRPr sz="3200">
                <a:solidFill>
                  <a:srgbClr val="FFFFFF"/>
                </a:solidFill>
                <a:latin typeface="+mn-lt"/>
                <a:ea typeface="+mn-ea"/>
                <a:cs typeface="+mn-cs"/>
                <a:sym typeface="Helvetica Light"/>
              </a:defRPr>
            </a:pPr>
            <a:endParaRPr sz="3200"/>
          </a:p>
        </p:txBody>
      </p:sp>
      <p:sp>
        <p:nvSpPr>
          <p:cNvPr id="83" name="Shape 47"/>
          <p:cNvSpPr/>
          <p:nvPr/>
        </p:nvSpPr>
        <p:spPr>
          <a:xfrm>
            <a:off x="5911587" y="2618002"/>
            <a:ext cx="2418026" cy="994615"/>
          </a:xfrm>
          <a:prstGeom prst="rect">
            <a:avLst/>
          </a:prstGeom>
          <a:ln w="3175">
            <a:solidFill>
              <a:schemeClr val="accent1"/>
            </a:solidFill>
            <a:miter lim="400000"/>
          </a:ln>
        </p:spPr>
        <p:txBody>
          <a:bodyPr lIns="50800" tIns="50800" rIns="50800" bIns="50800" anchor="ctr"/>
          <a:lstStyle/>
          <a:p>
            <a:pPr lvl="0">
              <a:defRPr sz="3200">
                <a:solidFill>
                  <a:srgbClr val="FFFFFF"/>
                </a:solidFill>
                <a:latin typeface="+mn-lt"/>
                <a:ea typeface="+mn-ea"/>
                <a:cs typeface="+mn-cs"/>
                <a:sym typeface="Helvetica Light"/>
              </a:defRPr>
            </a:pPr>
            <a:endParaRPr sz="3200"/>
          </a:p>
        </p:txBody>
      </p:sp>
      <p:sp>
        <p:nvSpPr>
          <p:cNvPr id="84" name="Shape 48"/>
          <p:cNvSpPr/>
          <p:nvPr/>
        </p:nvSpPr>
        <p:spPr>
          <a:xfrm>
            <a:off x="5911587" y="3943938"/>
            <a:ext cx="2418026" cy="994615"/>
          </a:xfrm>
          <a:prstGeom prst="rect">
            <a:avLst/>
          </a:prstGeom>
          <a:ln w="3175">
            <a:solidFill>
              <a:schemeClr val="accent1"/>
            </a:solidFill>
            <a:miter lim="400000"/>
          </a:ln>
        </p:spPr>
        <p:txBody>
          <a:bodyPr lIns="50800" tIns="50800" rIns="50800" bIns="50800" anchor="ctr"/>
          <a:lstStyle/>
          <a:p>
            <a:pPr lvl="0">
              <a:defRPr sz="3200">
                <a:solidFill>
                  <a:srgbClr val="FFFFFF"/>
                </a:solidFill>
                <a:latin typeface="+mn-lt"/>
                <a:ea typeface="+mn-ea"/>
                <a:cs typeface="+mn-cs"/>
                <a:sym typeface="Helvetica Light"/>
              </a:defRPr>
            </a:pPr>
            <a:endParaRPr sz="3200"/>
          </a:p>
        </p:txBody>
      </p:sp>
      <p:sp>
        <p:nvSpPr>
          <p:cNvPr id="13" name="TextBox 12"/>
          <p:cNvSpPr txBox="1"/>
          <p:nvPr/>
        </p:nvSpPr>
        <p:spPr>
          <a:xfrm>
            <a:off x="6178276" y="2715309"/>
            <a:ext cx="2066438" cy="830997"/>
          </a:xfrm>
          <a:prstGeom prst="rect">
            <a:avLst/>
          </a:prstGeom>
          <a:noFill/>
        </p:spPr>
        <p:txBody>
          <a:bodyPr wrap="square" rtlCol="0">
            <a:spAutoFit/>
          </a:bodyPr>
          <a:lstStyle/>
          <a:p>
            <a:pPr algn="r"/>
            <a:r>
              <a:rPr lang="en-GB" sz="1200" dirty="0" smtClean="0">
                <a:solidFill>
                  <a:schemeClr val="bg1">
                    <a:lumMod val="50000"/>
                  </a:schemeClr>
                </a:solidFill>
                <a:latin typeface="Aller Light" panose="02000503000000020004" pitchFamily="2" charset="0"/>
              </a:rPr>
              <a:t>Spread awareness about GIS so that the coastal communities could learn the wonders of GIS. </a:t>
            </a:r>
            <a:endParaRPr lang="en-GB" sz="1200" dirty="0">
              <a:solidFill>
                <a:schemeClr val="bg1">
                  <a:lumMod val="50000"/>
                </a:schemeClr>
              </a:solidFill>
              <a:latin typeface="Aller Light" panose="02000503000000020004" pitchFamily="2" charset="0"/>
            </a:endParaRPr>
          </a:p>
        </p:txBody>
      </p:sp>
      <p:sp>
        <p:nvSpPr>
          <p:cNvPr id="98" name="TextBox 97"/>
          <p:cNvSpPr txBox="1"/>
          <p:nvPr/>
        </p:nvSpPr>
        <p:spPr>
          <a:xfrm>
            <a:off x="890640" y="2693617"/>
            <a:ext cx="2226493" cy="830997"/>
          </a:xfrm>
          <a:prstGeom prst="rect">
            <a:avLst/>
          </a:prstGeom>
          <a:noFill/>
        </p:spPr>
        <p:txBody>
          <a:bodyPr wrap="square" rtlCol="0">
            <a:spAutoFit/>
          </a:bodyPr>
          <a:lstStyle/>
          <a:p>
            <a:r>
              <a:rPr lang="en-US" sz="1200" dirty="0">
                <a:solidFill>
                  <a:schemeClr val="bg1">
                    <a:lumMod val="50000"/>
                  </a:schemeClr>
                </a:solidFill>
                <a:latin typeface="Aller Light" panose="02000503000000020004" pitchFamily="2" charset="0"/>
              </a:rPr>
              <a:t>There are </a:t>
            </a:r>
            <a:r>
              <a:rPr lang="en-US" sz="1200" dirty="0" smtClean="0">
                <a:solidFill>
                  <a:schemeClr val="bg1">
                    <a:lumMod val="50000"/>
                  </a:schemeClr>
                </a:solidFill>
                <a:latin typeface="Aller Light" panose="02000503000000020004" pitchFamily="2" charset="0"/>
              </a:rPr>
              <a:t>a lot </a:t>
            </a:r>
            <a:r>
              <a:rPr lang="en-US" sz="1200" dirty="0">
                <a:solidFill>
                  <a:schemeClr val="bg1">
                    <a:lumMod val="50000"/>
                  </a:schemeClr>
                </a:solidFill>
                <a:latin typeface="Aller Light" panose="02000503000000020004" pitchFamily="2" charset="0"/>
              </a:rPr>
              <a:t>of factors that we should take into consideration in selecting areas for building fish </a:t>
            </a:r>
            <a:r>
              <a:rPr lang="en-US" sz="1200" dirty="0" smtClean="0">
                <a:solidFill>
                  <a:schemeClr val="bg1">
                    <a:lumMod val="50000"/>
                  </a:schemeClr>
                </a:solidFill>
                <a:latin typeface="Aller Light" panose="02000503000000020004" pitchFamily="2" charset="0"/>
              </a:rPr>
              <a:t>corral.</a:t>
            </a:r>
            <a:endParaRPr lang="en-GB" sz="1200" dirty="0">
              <a:solidFill>
                <a:schemeClr val="bg1">
                  <a:lumMod val="50000"/>
                </a:schemeClr>
              </a:solidFill>
              <a:latin typeface="Aller Light" panose="02000503000000020004" pitchFamily="2" charset="0"/>
            </a:endParaRPr>
          </a:p>
        </p:txBody>
      </p:sp>
      <p:sp>
        <p:nvSpPr>
          <p:cNvPr id="101" name="Text Placeholder 2"/>
          <p:cNvSpPr>
            <a:spLocks noGrp="1"/>
          </p:cNvSpPr>
          <p:nvPr>
            <p:ph type="body" sz="quarter" idx="11"/>
          </p:nvPr>
        </p:nvSpPr>
        <p:spPr>
          <a:xfrm>
            <a:off x="1145439" y="2482520"/>
            <a:ext cx="1245336" cy="295275"/>
          </a:xfrm>
          <a:solidFill>
            <a:schemeClr val="bg1"/>
          </a:solidFill>
        </p:spPr>
        <p:txBody>
          <a:bodyPr vert="horz" lIns="91440" tIns="45720" rIns="0" bIns="45720" rtlCol="0" anchor="ctr">
            <a:normAutofit/>
          </a:bodyPr>
          <a:lstStyle/>
          <a:p>
            <a:r>
              <a:rPr lang="en-GB" sz="1200" b="1" dirty="0" smtClean="0"/>
              <a:t>Other Factors</a:t>
            </a:r>
            <a:endParaRPr lang="en-GB" sz="1200" b="1" dirty="0"/>
          </a:p>
        </p:txBody>
      </p:sp>
      <p:sp>
        <p:nvSpPr>
          <p:cNvPr id="42" name="TextBox 41"/>
          <p:cNvSpPr txBox="1"/>
          <p:nvPr/>
        </p:nvSpPr>
        <p:spPr>
          <a:xfrm>
            <a:off x="6193024" y="4003950"/>
            <a:ext cx="2066438" cy="830997"/>
          </a:xfrm>
          <a:prstGeom prst="rect">
            <a:avLst/>
          </a:prstGeom>
          <a:noFill/>
        </p:spPr>
        <p:txBody>
          <a:bodyPr wrap="square" rtlCol="0">
            <a:spAutoFit/>
          </a:bodyPr>
          <a:lstStyle/>
          <a:p>
            <a:r>
              <a:rPr lang="en-US" sz="1200" dirty="0">
                <a:solidFill>
                  <a:schemeClr val="bg1">
                    <a:lumMod val="50000"/>
                  </a:schemeClr>
                </a:solidFill>
                <a:latin typeface="Aller Light" panose="02000503000000020004" pitchFamily="2" charset="0"/>
              </a:rPr>
              <a:t>We can also add some weights on an area such as those that are near the mouth of the </a:t>
            </a:r>
            <a:r>
              <a:rPr lang="en-US" sz="1200" dirty="0" smtClean="0">
                <a:solidFill>
                  <a:schemeClr val="bg1">
                    <a:lumMod val="50000"/>
                  </a:schemeClr>
                </a:solidFill>
                <a:latin typeface="Aller Light" panose="02000503000000020004" pitchFamily="2" charset="0"/>
              </a:rPr>
              <a:t>river.</a:t>
            </a:r>
            <a:endParaRPr lang="en-GB" sz="1200" dirty="0">
              <a:solidFill>
                <a:schemeClr val="bg1">
                  <a:lumMod val="50000"/>
                </a:schemeClr>
              </a:solidFill>
              <a:latin typeface="Aller Light" panose="02000503000000020004" pitchFamily="2" charset="0"/>
            </a:endParaRPr>
          </a:p>
        </p:txBody>
      </p:sp>
      <p:sp>
        <p:nvSpPr>
          <p:cNvPr id="44" name="TextBox 43"/>
          <p:cNvSpPr txBox="1"/>
          <p:nvPr/>
        </p:nvSpPr>
        <p:spPr>
          <a:xfrm>
            <a:off x="890640" y="4068626"/>
            <a:ext cx="2148403" cy="830997"/>
          </a:xfrm>
          <a:prstGeom prst="rect">
            <a:avLst/>
          </a:prstGeom>
          <a:noFill/>
        </p:spPr>
        <p:txBody>
          <a:bodyPr wrap="square" rtlCol="0">
            <a:spAutoFit/>
          </a:bodyPr>
          <a:lstStyle/>
          <a:p>
            <a:r>
              <a:rPr lang="en-GB" sz="1200" dirty="0" smtClean="0">
                <a:solidFill>
                  <a:schemeClr val="bg1">
                    <a:lumMod val="50000"/>
                  </a:schemeClr>
                </a:solidFill>
                <a:latin typeface="Aller Light" panose="02000503000000020004" pitchFamily="2" charset="0"/>
              </a:rPr>
              <a:t>We </a:t>
            </a:r>
            <a:r>
              <a:rPr lang="en-GB" sz="1200" dirty="0">
                <a:solidFill>
                  <a:schemeClr val="bg1">
                    <a:lumMod val="50000"/>
                  </a:schemeClr>
                </a:solidFill>
                <a:latin typeface="Aller Light" panose="02000503000000020004" pitchFamily="2" charset="0"/>
              </a:rPr>
              <a:t>can use the area to find possible relocation sites for already existing Fish Corral.</a:t>
            </a:r>
          </a:p>
          <a:p>
            <a:endParaRPr lang="en-GB" sz="1200" dirty="0">
              <a:solidFill>
                <a:schemeClr val="bg1">
                  <a:lumMod val="50000"/>
                </a:schemeClr>
              </a:solidFill>
              <a:latin typeface="Aller Light" panose="02000503000000020004" pitchFamily="2" charset="0"/>
            </a:endParaRPr>
          </a:p>
        </p:txBody>
      </p:sp>
      <p:sp>
        <p:nvSpPr>
          <p:cNvPr id="45" name="Text Placeholder 2"/>
          <p:cNvSpPr>
            <a:spLocks noGrp="1"/>
          </p:cNvSpPr>
          <p:nvPr>
            <p:ph type="body" sz="quarter" idx="11"/>
          </p:nvPr>
        </p:nvSpPr>
        <p:spPr>
          <a:xfrm>
            <a:off x="1192269" y="4805269"/>
            <a:ext cx="1122307" cy="295275"/>
          </a:xfrm>
          <a:solidFill>
            <a:schemeClr val="bg1"/>
          </a:solidFill>
        </p:spPr>
        <p:txBody>
          <a:bodyPr vert="horz" lIns="91440" tIns="45720" rIns="0" bIns="45720" rtlCol="0" anchor="ctr">
            <a:normAutofit/>
          </a:bodyPr>
          <a:lstStyle/>
          <a:p>
            <a:r>
              <a:rPr lang="en-GB" sz="1200" b="1" dirty="0" smtClean="0"/>
              <a:t>Relocation</a:t>
            </a:r>
            <a:endParaRPr lang="en-GB" sz="1200" b="1" dirty="0"/>
          </a:p>
        </p:txBody>
      </p:sp>
      <p:sp>
        <p:nvSpPr>
          <p:cNvPr id="37" name="Text Placeholder 2"/>
          <p:cNvSpPr>
            <a:spLocks noGrp="1"/>
          </p:cNvSpPr>
          <p:nvPr>
            <p:ph type="body" sz="quarter" idx="11"/>
          </p:nvPr>
        </p:nvSpPr>
        <p:spPr>
          <a:xfrm>
            <a:off x="7010399" y="2478576"/>
            <a:ext cx="989711" cy="295275"/>
          </a:xfrm>
          <a:solidFill>
            <a:schemeClr val="bg1"/>
          </a:solidFill>
        </p:spPr>
        <p:txBody>
          <a:bodyPr vert="horz" lIns="91440" tIns="45720" rIns="0" bIns="45720" rtlCol="0" anchor="ctr">
            <a:normAutofit/>
          </a:bodyPr>
          <a:lstStyle/>
          <a:p>
            <a:pPr algn="r"/>
            <a:r>
              <a:rPr lang="en-GB" sz="1200" b="1" dirty="0" smtClean="0"/>
              <a:t>Spread GIS</a:t>
            </a:r>
            <a:endParaRPr lang="en-GB" sz="1200" b="1" dirty="0"/>
          </a:p>
        </p:txBody>
      </p:sp>
      <p:sp>
        <p:nvSpPr>
          <p:cNvPr id="38" name="Text Placeholder 2"/>
          <p:cNvSpPr>
            <a:spLocks noGrp="1"/>
          </p:cNvSpPr>
          <p:nvPr>
            <p:ph type="body" sz="quarter" idx="11"/>
          </p:nvPr>
        </p:nvSpPr>
        <p:spPr>
          <a:xfrm>
            <a:off x="7277100" y="4801325"/>
            <a:ext cx="769840" cy="295275"/>
          </a:xfrm>
          <a:solidFill>
            <a:schemeClr val="bg1"/>
          </a:solidFill>
        </p:spPr>
        <p:txBody>
          <a:bodyPr vert="horz" lIns="91440" tIns="45720" rIns="0" bIns="45720" rtlCol="0" anchor="ctr">
            <a:normAutofit/>
          </a:bodyPr>
          <a:lstStyle/>
          <a:p>
            <a:pPr algn="r"/>
            <a:r>
              <a:rPr lang="en-GB" sz="1200" b="1" dirty="0" smtClean="0"/>
              <a:t>Weights</a:t>
            </a:r>
            <a:endParaRPr lang="en-GB" sz="1200" b="1" dirty="0"/>
          </a:p>
        </p:txBody>
      </p:sp>
      <p:sp>
        <p:nvSpPr>
          <p:cNvPr id="36" name="TextBox 35"/>
          <p:cNvSpPr txBox="1"/>
          <p:nvPr/>
        </p:nvSpPr>
        <p:spPr>
          <a:xfrm>
            <a:off x="700081" y="1333097"/>
            <a:ext cx="7758044" cy="692497"/>
          </a:xfrm>
          <a:prstGeom prst="rect">
            <a:avLst/>
          </a:prstGeom>
          <a:noFill/>
        </p:spPr>
        <p:txBody>
          <a:bodyPr wrap="square" rtlCol="0">
            <a:spAutoFit/>
          </a:bodyPr>
          <a:lstStyle/>
          <a:p>
            <a:pPr algn="ctr"/>
            <a:r>
              <a:rPr lang="en-US" sz="1300" dirty="0">
                <a:solidFill>
                  <a:schemeClr val="bg1">
                    <a:lumMod val="50000"/>
                  </a:schemeClr>
                </a:solidFill>
                <a:latin typeface="Kontrapunkt Bob Light" panose="02000000000000000000" pitchFamily="50" charset="0"/>
              </a:rPr>
              <a:t>For now, the study only aims to help and show the LGU and the coastal communities that these modern measures can help them in their livelihood and based on the results, it is very likely that this study can benefit them.</a:t>
            </a:r>
            <a:endParaRPr lang="en-GB" sz="1300" dirty="0">
              <a:solidFill>
                <a:schemeClr val="bg1">
                  <a:lumMod val="50000"/>
                </a:schemeClr>
              </a:solidFill>
              <a:latin typeface="Kontrapunkt Bob Light" panose="02000000000000000000" pitchFamily="50" charset="0"/>
            </a:endParaRPr>
          </a:p>
        </p:txBody>
      </p:sp>
      <p:sp>
        <p:nvSpPr>
          <p:cNvPr id="46"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16</a:t>
            </a:r>
            <a:endParaRPr lang="en-GB" sz="1200" b="1" dirty="0"/>
          </a:p>
        </p:txBody>
      </p:sp>
      <p:pic>
        <p:nvPicPr>
          <p:cNvPr id="3" name="Picture 2"/>
          <p:cNvPicPr>
            <a:picLocks noChangeAspect="1"/>
          </p:cNvPicPr>
          <p:nvPr/>
        </p:nvPicPr>
        <p:blipFill rotWithShape="1">
          <a:blip r:embed="rId3"/>
          <a:srcRect l="3697"/>
          <a:stretch/>
        </p:blipFill>
        <p:spPr>
          <a:xfrm>
            <a:off x="3616928" y="2865883"/>
            <a:ext cx="1914924" cy="1853965"/>
          </a:xfrm>
          <a:prstGeom prst="ellipse">
            <a:avLst/>
          </a:prstGeom>
          <a:ln w="9525" cap="rnd">
            <a:solidFill>
              <a:srgbClr val="00B0F0"/>
            </a:solidFill>
          </a:ln>
          <a:effectLst/>
        </p:spPr>
      </p:pic>
      <p:grpSp>
        <p:nvGrpSpPr>
          <p:cNvPr id="10" name="Group 9"/>
          <p:cNvGrpSpPr/>
          <p:nvPr/>
        </p:nvGrpSpPr>
        <p:grpSpPr>
          <a:xfrm>
            <a:off x="2992213" y="3121501"/>
            <a:ext cx="499959" cy="499960"/>
            <a:chOff x="2992213" y="3121501"/>
            <a:chExt cx="499959" cy="499960"/>
          </a:xfrm>
        </p:grpSpPr>
        <p:sp>
          <p:nvSpPr>
            <p:cNvPr id="86" name="Shape 49"/>
            <p:cNvSpPr/>
            <p:nvPr/>
          </p:nvSpPr>
          <p:spPr>
            <a:xfrm>
              <a:off x="2992213" y="3121501"/>
              <a:ext cx="499959" cy="4999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4" name="Plus 3"/>
            <p:cNvSpPr/>
            <p:nvPr/>
          </p:nvSpPr>
          <p:spPr>
            <a:xfrm>
              <a:off x="3062615" y="3184279"/>
              <a:ext cx="337150" cy="362020"/>
            </a:xfrm>
            <a:prstGeom prst="mathPlus">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1" name="Group 10"/>
          <p:cNvGrpSpPr/>
          <p:nvPr/>
        </p:nvGrpSpPr>
        <p:grpSpPr>
          <a:xfrm>
            <a:off x="5656609" y="3115309"/>
            <a:ext cx="499960" cy="499960"/>
            <a:chOff x="5656609" y="3115309"/>
            <a:chExt cx="499960" cy="499960"/>
          </a:xfrm>
        </p:grpSpPr>
        <p:sp>
          <p:nvSpPr>
            <p:cNvPr id="95" name="Shape 61"/>
            <p:cNvSpPr/>
            <p:nvPr/>
          </p:nvSpPr>
          <p:spPr>
            <a:xfrm>
              <a:off x="5656609" y="3115309"/>
              <a:ext cx="499960" cy="4999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5" name="Heart 4"/>
            <p:cNvSpPr/>
            <p:nvPr/>
          </p:nvSpPr>
          <p:spPr>
            <a:xfrm>
              <a:off x="5784235" y="3258925"/>
              <a:ext cx="261257" cy="212728"/>
            </a:xfrm>
            <a:prstGeom prst="hear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9" name="Group 8"/>
          <p:cNvGrpSpPr/>
          <p:nvPr/>
        </p:nvGrpSpPr>
        <p:grpSpPr>
          <a:xfrm>
            <a:off x="2992213" y="3938938"/>
            <a:ext cx="499959" cy="598775"/>
            <a:chOff x="2992213" y="3938938"/>
            <a:chExt cx="499959" cy="598775"/>
          </a:xfrm>
        </p:grpSpPr>
        <p:sp>
          <p:nvSpPr>
            <p:cNvPr id="89" name="Shape 52"/>
            <p:cNvSpPr/>
            <p:nvPr/>
          </p:nvSpPr>
          <p:spPr>
            <a:xfrm>
              <a:off x="2992213" y="3938938"/>
              <a:ext cx="499959" cy="4999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6" name="Circular Arrow 5"/>
            <p:cNvSpPr/>
            <p:nvPr/>
          </p:nvSpPr>
          <p:spPr>
            <a:xfrm>
              <a:off x="3065470" y="4040801"/>
              <a:ext cx="367024" cy="496912"/>
            </a:xfrm>
            <a:prstGeom prst="circularArrow">
              <a:avLst>
                <a:gd name="adj1" fmla="val 18040"/>
                <a:gd name="adj2" fmla="val 3037951"/>
                <a:gd name="adj3" fmla="val 18464656"/>
                <a:gd name="adj4" fmla="val 11070808"/>
                <a:gd name="adj5" fmla="val 18943"/>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grpSp>
      <p:grpSp>
        <p:nvGrpSpPr>
          <p:cNvPr id="12" name="Group 11"/>
          <p:cNvGrpSpPr/>
          <p:nvPr/>
        </p:nvGrpSpPr>
        <p:grpSpPr>
          <a:xfrm>
            <a:off x="5656609" y="3938938"/>
            <a:ext cx="499959" cy="499960"/>
            <a:chOff x="5656609" y="3938938"/>
            <a:chExt cx="499959" cy="499960"/>
          </a:xfrm>
        </p:grpSpPr>
        <p:sp>
          <p:nvSpPr>
            <p:cNvPr id="92" name="Shape 58"/>
            <p:cNvSpPr/>
            <p:nvPr/>
          </p:nvSpPr>
          <p:spPr>
            <a:xfrm>
              <a:off x="5656609" y="3938938"/>
              <a:ext cx="499959" cy="4999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200"/>
            </a:p>
          </p:txBody>
        </p:sp>
        <p:sp>
          <p:nvSpPr>
            <p:cNvPr id="8" name="Trapezoid 7"/>
            <p:cNvSpPr/>
            <p:nvPr/>
          </p:nvSpPr>
          <p:spPr>
            <a:xfrm>
              <a:off x="5791038" y="4075760"/>
              <a:ext cx="247650" cy="226315"/>
            </a:xfrm>
            <a:prstGeom prst="trapezoid">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51060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78"/>
                                        </p:tgtEl>
                                        <p:attrNameLst>
                                          <p:attrName>style.visibility</p:attrName>
                                        </p:attrNameLst>
                                      </p:cBhvr>
                                      <p:to>
                                        <p:strVal val="visible"/>
                                      </p:to>
                                    </p:set>
                                    <p:animEffect transition="in" filter="fade">
                                      <p:cBhvr>
                                        <p:cTn id="21" dur="500"/>
                                        <p:tgtEl>
                                          <p:spTgt spid="78"/>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250" fill="hold"/>
                                        <p:tgtEl>
                                          <p:spTgt spid="10"/>
                                        </p:tgtEl>
                                        <p:attrNameLst>
                                          <p:attrName>ppt_w</p:attrName>
                                        </p:attrNameLst>
                                      </p:cBhvr>
                                      <p:tavLst>
                                        <p:tav tm="0">
                                          <p:val>
                                            <p:fltVal val="0"/>
                                          </p:val>
                                        </p:tav>
                                        <p:tav tm="100000">
                                          <p:val>
                                            <p:strVal val="#ppt_w"/>
                                          </p:val>
                                        </p:tav>
                                      </p:tavLst>
                                    </p:anim>
                                    <p:anim calcmode="lin" valueType="num">
                                      <p:cBhvr>
                                        <p:cTn id="27" dur="250" fill="hold"/>
                                        <p:tgtEl>
                                          <p:spTgt spid="10"/>
                                        </p:tgtEl>
                                        <p:attrNameLst>
                                          <p:attrName>ppt_h</p:attrName>
                                        </p:attrNameLst>
                                      </p:cBhvr>
                                      <p:tavLst>
                                        <p:tav tm="0">
                                          <p:val>
                                            <p:fltVal val="0"/>
                                          </p:val>
                                        </p:tav>
                                        <p:tav tm="100000">
                                          <p:val>
                                            <p:strVal val="#ppt_h"/>
                                          </p:val>
                                        </p:tav>
                                      </p:tavLst>
                                    </p:anim>
                                    <p:anim calcmode="lin" valueType="num">
                                      <p:cBhvr>
                                        <p:cTn id="28" dur="250" fill="hold"/>
                                        <p:tgtEl>
                                          <p:spTgt spid="10"/>
                                        </p:tgtEl>
                                        <p:attrNameLst>
                                          <p:attrName>style.rotation</p:attrName>
                                        </p:attrNameLst>
                                      </p:cBhvr>
                                      <p:tavLst>
                                        <p:tav tm="0">
                                          <p:val>
                                            <p:fltVal val="90"/>
                                          </p:val>
                                        </p:tav>
                                        <p:tav tm="100000">
                                          <p:val>
                                            <p:fltVal val="0"/>
                                          </p:val>
                                        </p:tav>
                                      </p:tavLst>
                                    </p:anim>
                                    <p:animEffect transition="in" filter="fade">
                                      <p:cBhvr>
                                        <p:cTn id="29" dur="250"/>
                                        <p:tgtEl>
                                          <p:spTgt spid="10"/>
                                        </p:tgtEl>
                                      </p:cBhvr>
                                    </p:animEffect>
                                  </p:childTnLst>
                                </p:cTn>
                              </p:par>
                            </p:childTnLst>
                          </p:cTn>
                        </p:par>
                        <p:par>
                          <p:cTn id="30" fill="hold">
                            <p:stCondLst>
                              <p:cond delay="250"/>
                            </p:stCondLst>
                            <p:childTnLst>
                              <p:par>
                                <p:cTn id="31" presetID="18" presetClass="entr" presetSubtype="9" fill="hold" grpId="0"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strips(upLeft)">
                                      <p:cBhvr>
                                        <p:cTn id="33" dur="500"/>
                                        <p:tgtEl>
                                          <p:spTgt spid="81"/>
                                        </p:tgtEl>
                                      </p:cBhvr>
                                    </p:animEffect>
                                  </p:childTnLst>
                                </p:cTn>
                              </p:par>
                            </p:childTnLst>
                          </p:cTn>
                        </p:par>
                        <p:par>
                          <p:cTn id="34" fill="hold">
                            <p:stCondLst>
                              <p:cond delay="750"/>
                            </p:stCondLst>
                            <p:childTnLst>
                              <p:par>
                                <p:cTn id="35" presetID="22" presetClass="entr" presetSubtype="8" fill="hold" grpId="0" nodeType="afterEffect">
                                  <p:stCondLst>
                                    <p:cond delay="0"/>
                                  </p:stCondLst>
                                  <p:childTnLst>
                                    <p:set>
                                      <p:cBhvr>
                                        <p:cTn id="36" dur="1" fill="hold">
                                          <p:stCondLst>
                                            <p:cond delay="0"/>
                                          </p:stCondLst>
                                        </p:cTn>
                                        <p:tgtEl>
                                          <p:spTgt spid="101">
                                            <p:bg/>
                                          </p:spTgt>
                                        </p:tgtEl>
                                        <p:attrNameLst>
                                          <p:attrName>style.visibility</p:attrName>
                                        </p:attrNameLst>
                                      </p:cBhvr>
                                      <p:to>
                                        <p:strVal val="visible"/>
                                      </p:to>
                                    </p:set>
                                    <p:animEffect transition="in" filter="wipe(left)">
                                      <p:cBhvr>
                                        <p:cTn id="37" dur="500"/>
                                        <p:tgtEl>
                                          <p:spTgt spid="101">
                                            <p:bg/>
                                          </p:spTgt>
                                        </p:tgtEl>
                                      </p:cBhvr>
                                    </p:animEffect>
                                  </p:childTnLst>
                                </p:cTn>
                              </p:par>
                            </p:childTnLst>
                          </p:cTn>
                        </p:par>
                        <p:par>
                          <p:cTn id="38" fill="hold">
                            <p:stCondLst>
                              <p:cond delay="1250"/>
                            </p:stCondLst>
                            <p:childTnLst>
                              <p:par>
                                <p:cTn id="39" presetID="22" presetClass="entr" presetSubtype="8" fill="hold" grpId="0" nodeType="afterEffect">
                                  <p:stCondLst>
                                    <p:cond delay="0"/>
                                  </p:stCondLst>
                                  <p:childTnLst>
                                    <p:set>
                                      <p:cBhvr>
                                        <p:cTn id="40" dur="1" fill="hold">
                                          <p:stCondLst>
                                            <p:cond delay="0"/>
                                          </p:stCondLst>
                                        </p:cTn>
                                        <p:tgtEl>
                                          <p:spTgt spid="101">
                                            <p:txEl>
                                              <p:pRg st="0" end="0"/>
                                            </p:txEl>
                                          </p:spTgt>
                                        </p:tgtEl>
                                        <p:attrNameLst>
                                          <p:attrName>style.visibility</p:attrName>
                                        </p:attrNameLst>
                                      </p:cBhvr>
                                      <p:to>
                                        <p:strVal val="visible"/>
                                      </p:to>
                                    </p:set>
                                    <p:animEffect transition="in" filter="wipe(left)">
                                      <p:cBhvr>
                                        <p:cTn id="41" dur="500"/>
                                        <p:tgtEl>
                                          <p:spTgt spid="101">
                                            <p:txEl>
                                              <p:pRg st="0" end="0"/>
                                            </p:txEl>
                                          </p:spTgt>
                                        </p:tgtEl>
                                      </p:cBhvr>
                                    </p:animEffect>
                                  </p:childTnLst>
                                </p:cTn>
                              </p:par>
                            </p:childTnLst>
                          </p:cTn>
                        </p:par>
                        <p:par>
                          <p:cTn id="42" fill="hold">
                            <p:stCondLst>
                              <p:cond delay="1750"/>
                            </p:stCondLst>
                            <p:childTnLst>
                              <p:par>
                                <p:cTn id="43" presetID="18" presetClass="entr" presetSubtype="6" fill="hold" grpId="0" nodeType="afterEffect">
                                  <p:stCondLst>
                                    <p:cond delay="0"/>
                                  </p:stCondLst>
                                  <p:childTnLst>
                                    <p:set>
                                      <p:cBhvr>
                                        <p:cTn id="44" dur="1" fill="hold">
                                          <p:stCondLst>
                                            <p:cond delay="0"/>
                                          </p:stCondLst>
                                        </p:cTn>
                                        <p:tgtEl>
                                          <p:spTgt spid="98"/>
                                        </p:tgtEl>
                                        <p:attrNameLst>
                                          <p:attrName>style.visibility</p:attrName>
                                        </p:attrNameLst>
                                      </p:cBhvr>
                                      <p:to>
                                        <p:strVal val="visible"/>
                                      </p:to>
                                    </p:set>
                                    <p:animEffect transition="in" filter="strips(downRight)">
                                      <p:cBhvr>
                                        <p:cTn id="45" dur="500"/>
                                        <p:tgtEl>
                                          <p:spTgt spid="98"/>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250" fill="hold"/>
                                        <p:tgtEl>
                                          <p:spTgt spid="9"/>
                                        </p:tgtEl>
                                        <p:attrNameLst>
                                          <p:attrName>ppt_w</p:attrName>
                                        </p:attrNameLst>
                                      </p:cBhvr>
                                      <p:tavLst>
                                        <p:tav tm="0">
                                          <p:val>
                                            <p:fltVal val="0"/>
                                          </p:val>
                                        </p:tav>
                                        <p:tav tm="100000">
                                          <p:val>
                                            <p:strVal val="#ppt_w"/>
                                          </p:val>
                                        </p:tav>
                                      </p:tavLst>
                                    </p:anim>
                                    <p:anim calcmode="lin" valueType="num">
                                      <p:cBhvr>
                                        <p:cTn id="51" dur="250" fill="hold"/>
                                        <p:tgtEl>
                                          <p:spTgt spid="9"/>
                                        </p:tgtEl>
                                        <p:attrNameLst>
                                          <p:attrName>ppt_h</p:attrName>
                                        </p:attrNameLst>
                                      </p:cBhvr>
                                      <p:tavLst>
                                        <p:tav tm="0">
                                          <p:val>
                                            <p:fltVal val="0"/>
                                          </p:val>
                                        </p:tav>
                                        <p:tav tm="100000">
                                          <p:val>
                                            <p:strVal val="#ppt_h"/>
                                          </p:val>
                                        </p:tav>
                                      </p:tavLst>
                                    </p:anim>
                                    <p:anim calcmode="lin" valueType="num">
                                      <p:cBhvr>
                                        <p:cTn id="52" dur="250" fill="hold"/>
                                        <p:tgtEl>
                                          <p:spTgt spid="9"/>
                                        </p:tgtEl>
                                        <p:attrNameLst>
                                          <p:attrName>style.rotation</p:attrName>
                                        </p:attrNameLst>
                                      </p:cBhvr>
                                      <p:tavLst>
                                        <p:tav tm="0">
                                          <p:val>
                                            <p:fltVal val="90"/>
                                          </p:val>
                                        </p:tav>
                                        <p:tav tm="100000">
                                          <p:val>
                                            <p:fltVal val="0"/>
                                          </p:val>
                                        </p:tav>
                                      </p:tavLst>
                                    </p:anim>
                                    <p:animEffect transition="in" filter="fade">
                                      <p:cBhvr>
                                        <p:cTn id="53" dur="250"/>
                                        <p:tgtEl>
                                          <p:spTgt spid="9"/>
                                        </p:tgtEl>
                                      </p:cBhvr>
                                    </p:animEffect>
                                  </p:childTnLst>
                                </p:cTn>
                              </p:par>
                            </p:childTnLst>
                          </p:cTn>
                        </p:par>
                        <p:par>
                          <p:cTn id="54" fill="hold">
                            <p:stCondLst>
                              <p:cond delay="250"/>
                            </p:stCondLst>
                            <p:childTnLst>
                              <p:par>
                                <p:cTn id="55" presetID="18" presetClass="entr" presetSubtype="12" fill="hold" grpId="0" nodeType="afterEffect">
                                  <p:stCondLst>
                                    <p:cond delay="0"/>
                                  </p:stCondLst>
                                  <p:childTnLst>
                                    <p:set>
                                      <p:cBhvr>
                                        <p:cTn id="56" dur="1" fill="hold">
                                          <p:stCondLst>
                                            <p:cond delay="0"/>
                                          </p:stCondLst>
                                        </p:cTn>
                                        <p:tgtEl>
                                          <p:spTgt spid="82"/>
                                        </p:tgtEl>
                                        <p:attrNameLst>
                                          <p:attrName>style.visibility</p:attrName>
                                        </p:attrNameLst>
                                      </p:cBhvr>
                                      <p:to>
                                        <p:strVal val="visible"/>
                                      </p:to>
                                    </p:set>
                                    <p:animEffect transition="in" filter="strips(downLeft)">
                                      <p:cBhvr>
                                        <p:cTn id="57" dur="500"/>
                                        <p:tgtEl>
                                          <p:spTgt spid="82"/>
                                        </p:tgtEl>
                                      </p:cBhvr>
                                    </p:animEffect>
                                  </p:childTnLst>
                                </p:cTn>
                              </p:par>
                            </p:childTnLst>
                          </p:cTn>
                        </p:par>
                        <p:par>
                          <p:cTn id="58" fill="hold">
                            <p:stCondLst>
                              <p:cond delay="750"/>
                            </p:stCondLst>
                            <p:childTnLst>
                              <p:par>
                                <p:cTn id="59" presetID="22" presetClass="entr" presetSubtype="8" fill="hold" grpId="0" nodeType="afterEffect">
                                  <p:stCondLst>
                                    <p:cond delay="0"/>
                                  </p:stCondLst>
                                  <p:childTnLst>
                                    <p:set>
                                      <p:cBhvr>
                                        <p:cTn id="60" dur="1" fill="hold">
                                          <p:stCondLst>
                                            <p:cond delay="0"/>
                                          </p:stCondLst>
                                        </p:cTn>
                                        <p:tgtEl>
                                          <p:spTgt spid="45">
                                            <p:bg/>
                                          </p:spTgt>
                                        </p:tgtEl>
                                        <p:attrNameLst>
                                          <p:attrName>style.visibility</p:attrName>
                                        </p:attrNameLst>
                                      </p:cBhvr>
                                      <p:to>
                                        <p:strVal val="visible"/>
                                      </p:to>
                                    </p:set>
                                    <p:animEffect transition="in" filter="wipe(left)">
                                      <p:cBhvr>
                                        <p:cTn id="61" dur="500"/>
                                        <p:tgtEl>
                                          <p:spTgt spid="45">
                                            <p:bg/>
                                          </p:spTgt>
                                        </p:tgtEl>
                                      </p:cBhvr>
                                    </p:animEffect>
                                  </p:childTnLst>
                                </p:cTn>
                              </p:par>
                            </p:childTnLst>
                          </p:cTn>
                        </p:par>
                        <p:par>
                          <p:cTn id="62" fill="hold">
                            <p:stCondLst>
                              <p:cond delay="1250"/>
                            </p:stCondLst>
                            <p:childTnLst>
                              <p:par>
                                <p:cTn id="63" presetID="22" presetClass="entr" presetSubtype="8" fill="hold" grpId="0" nodeType="afterEffect">
                                  <p:stCondLst>
                                    <p:cond delay="0"/>
                                  </p:stCondLst>
                                  <p:childTnLst>
                                    <p:set>
                                      <p:cBhvr>
                                        <p:cTn id="64" dur="1" fill="hold">
                                          <p:stCondLst>
                                            <p:cond delay="0"/>
                                          </p:stCondLst>
                                        </p:cTn>
                                        <p:tgtEl>
                                          <p:spTgt spid="45">
                                            <p:txEl>
                                              <p:pRg st="0" end="0"/>
                                            </p:txEl>
                                          </p:spTgt>
                                        </p:tgtEl>
                                        <p:attrNameLst>
                                          <p:attrName>style.visibility</p:attrName>
                                        </p:attrNameLst>
                                      </p:cBhvr>
                                      <p:to>
                                        <p:strVal val="visible"/>
                                      </p:to>
                                    </p:set>
                                    <p:animEffect transition="in" filter="wipe(left)">
                                      <p:cBhvr>
                                        <p:cTn id="65" dur="500"/>
                                        <p:tgtEl>
                                          <p:spTgt spid="45">
                                            <p:txEl>
                                              <p:pRg st="0" end="0"/>
                                            </p:txEl>
                                          </p:spTgt>
                                        </p:tgtEl>
                                      </p:cBhvr>
                                    </p:animEffect>
                                  </p:childTnLst>
                                </p:cTn>
                              </p:par>
                            </p:childTnLst>
                          </p:cTn>
                        </p:par>
                        <p:par>
                          <p:cTn id="66" fill="hold">
                            <p:stCondLst>
                              <p:cond delay="1750"/>
                            </p:stCondLst>
                            <p:childTnLst>
                              <p:par>
                                <p:cTn id="67" presetID="18" presetClass="entr" presetSubtype="6" fill="hold" grpId="0"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strips(downRight)">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31" presetClass="entr" presetSubtype="0" fill="hold" nodeType="click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250" fill="hold"/>
                                        <p:tgtEl>
                                          <p:spTgt spid="12"/>
                                        </p:tgtEl>
                                        <p:attrNameLst>
                                          <p:attrName>ppt_w</p:attrName>
                                        </p:attrNameLst>
                                      </p:cBhvr>
                                      <p:tavLst>
                                        <p:tav tm="0">
                                          <p:val>
                                            <p:fltVal val="0"/>
                                          </p:val>
                                        </p:tav>
                                        <p:tav tm="100000">
                                          <p:val>
                                            <p:strVal val="#ppt_w"/>
                                          </p:val>
                                        </p:tav>
                                      </p:tavLst>
                                    </p:anim>
                                    <p:anim calcmode="lin" valueType="num">
                                      <p:cBhvr>
                                        <p:cTn id="75" dur="250" fill="hold"/>
                                        <p:tgtEl>
                                          <p:spTgt spid="12"/>
                                        </p:tgtEl>
                                        <p:attrNameLst>
                                          <p:attrName>ppt_h</p:attrName>
                                        </p:attrNameLst>
                                      </p:cBhvr>
                                      <p:tavLst>
                                        <p:tav tm="0">
                                          <p:val>
                                            <p:fltVal val="0"/>
                                          </p:val>
                                        </p:tav>
                                        <p:tav tm="100000">
                                          <p:val>
                                            <p:strVal val="#ppt_h"/>
                                          </p:val>
                                        </p:tav>
                                      </p:tavLst>
                                    </p:anim>
                                    <p:anim calcmode="lin" valueType="num">
                                      <p:cBhvr>
                                        <p:cTn id="76" dur="250" fill="hold"/>
                                        <p:tgtEl>
                                          <p:spTgt spid="12"/>
                                        </p:tgtEl>
                                        <p:attrNameLst>
                                          <p:attrName>style.rotation</p:attrName>
                                        </p:attrNameLst>
                                      </p:cBhvr>
                                      <p:tavLst>
                                        <p:tav tm="0">
                                          <p:val>
                                            <p:fltVal val="90"/>
                                          </p:val>
                                        </p:tav>
                                        <p:tav tm="100000">
                                          <p:val>
                                            <p:fltVal val="0"/>
                                          </p:val>
                                        </p:tav>
                                      </p:tavLst>
                                    </p:anim>
                                    <p:animEffect transition="in" filter="fade">
                                      <p:cBhvr>
                                        <p:cTn id="77" dur="250"/>
                                        <p:tgtEl>
                                          <p:spTgt spid="12"/>
                                        </p:tgtEl>
                                      </p:cBhvr>
                                    </p:animEffect>
                                  </p:childTnLst>
                                </p:cTn>
                              </p:par>
                            </p:childTnLst>
                          </p:cTn>
                        </p:par>
                        <p:par>
                          <p:cTn id="78" fill="hold">
                            <p:stCondLst>
                              <p:cond delay="250"/>
                            </p:stCondLst>
                            <p:childTnLst>
                              <p:par>
                                <p:cTn id="79" presetID="18" presetClass="entr" presetSubtype="6" fill="hold" grpId="0" nodeType="after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strips(downRight)">
                                      <p:cBhvr>
                                        <p:cTn id="81" dur="500"/>
                                        <p:tgtEl>
                                          <p:spTgt spid="84"/>
                                        </p:tgtEl>
                                      </p:cBhvr>
                                    </p:animEffect>
                                  </p:childTnLst>
                                </p:cTn>
                              </p:par>
                            </p:childTnLst>
                          </p:cTn>
                        </p:par>
                        <p:par>
                          <p:cTn id="82" fill="hold">
                            <p:stCondLst>
                              <p:cond delay="750"/>
                            </p:stCondLst>
                            <p:childTnLst>
                              <p:par>
                                <p:cTn id="83" presetID="22" presetClass="entr" presetSubtype="2" fill="hold" grpId="0" nodeType="afterEffect">
                                  <p:stCondLst>
                                    <p:cond delay="0"/>
                                  </p:stCondLst>
                                  <p:childTnLst>
                                    <p:set>
                                      <p:cBhvr>
                                        <p:cTn id="84" dur="1" fill="hold">
                                          <p:stCondLst>
                                            <p:cond delay="0"/>
                                          </p:stCondLst>
                                        </p:cTn>
                                        <p:tgtEl>
                                          <p:spTgt spid="38">
                                            <p:bg/>
                                          </p:spTgt>
                                        </p:tgtEl>
                                        <p:attrNameLst>
                                          <p:attrName>style.visibility</p:attrName>
                                        </p:attrNameLst>
                                      </p:cBhvr>
                                      <p:to>
                                        <p:strVal val="visible"/>
                                      </p:to>
                                    </p:set>
                                    <p:animEffect transition="in" filter="wipe(right)">
                                      <p:cBhvr>
                                        <p:cTn id="85" dur="500"/>
                                        <p:tgtEl>
                                          <p:spTgt spid="38">
                                            <p:bg/>
                                          </p:spTgt>
                                        </p:tgtEl>
                                      </p:cBhvr>
                                    </p:animEffect>
                                  </p:childTnLst>
                                </p:cTn>
                              </p:par>
                            </p:childTnLst>
                          </p:cTn>
                        </p:par>
                        <p:par>
                          <p:cTn id="86" fill="hold">
                            <p:stCondLst>
                              <p:cond delay="1250"/>
                            </p:stCondLst>
                            <p:childTnLst>
                              <p:par>
                                <p:cTn id="87" presetID="22" presetClass="entr" presetSubtype="2" fill="hold" grpId="0" nodeType="afterEffect">
                                  <p:stCondLst>
                                    <p:cond delay="0"/>
                                  </p:stCondLst>
                                  <p:childTnLst>
                                    <p:set>
                                      <p:cBhvr>
                                        <p:cTn id="88" dur="1" fill="hold">
                                          <p:stCondLst>
                                            <p:cond delay="0"/>
                                          </p:stCondLst>
                                        </p:cTn>
                                        <p:tgtEl>
                                          <p:spTgt spid="38">
                                            <p:txEl>
                                              <p:pRg st="0" end="0"/>
                                            </p:txEl>
                                          </p:spTgt>
                                        </p:tgtEl>
                                        <p:attrNameLst>
                                          <p:attrName>style.visibility</p:attrName>
                                        </p:attrNameLst>
                                      </p:cBhvr>
                                      <p:to>
                                        <p:strVal val="visible"/>
                                      </p:to>
                                    </p:set>
                                    <p:animEffect transition="in" filter="wipe(right)">
                                      <p:cBhvr>
                                        <p:cTn id="89" dur="500"/>
                                        <p:tgtEl>
                                          <p:spTgt spid="38">
                                            <p:txEl>
                                              <p:pRg st="0" end="0"/>
                                            </p:txEl>
                                          </p:spTgt>
                                        </p:tgtEl>
                                      </p:cBhvr>
                                    </p:animEffect>
                                  </p:childTnLst>
                                </p:cTn>
                              </p:par>
                            </p:childTnLst>
                          </p:cTn>
                        </p:par>
                        <p:par>
                          <p:cTn id="90" fill="hold">
                            <p:stCondLst>
                              <p:cond delay="1750"/>
                            </p:stCondLst>
                            <p:childTnLst>
                              <p:par>
                                <p:cTn id="91" presetID="18" presetClass="entr" presetSubtype="12" fill="hold" grpId="0"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strips(downLeft)">
                                      <p:cBhvr>
                                        <p:cTn id="93" dur="500"/>
                                        <p:tgtEl>
                                          <p:spTgt spid="42"/>
                                        </p:tgtEl>
                                      </p:cBhvr>
                                    </p:animEffect>
                                  </p:childTnLst>
                                </p:cTn>
                              </p:par>
                            </p:childTnLst>
                          </p:cTn>
                        </p:par>
                      </p:childTnLst>
                    </p:cTn>
                  </p:par>
                  <p:par>
                    <p:cTn id="94" fill="hold">
                      <p:stCondLst>
                        <p:cond delay="indefinite"/>
                      </p:stCondLst>
                      <p:childTnLst>
                        <p:par>
                          <p:cTn id="95" fill="hold">
                            <p:stCondLst>
                              <p:cond delay="0"/>
                            </p:stCondLst>
                            <p:childTnLst>
                              <p:par>
                                <p:cTn id="96" presetID="31" presetClass="entr" presetSubtype="0"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 calcmode="lin" valueType="num">
                                      <p:cBhvr>
                                        <p:cTn id="98" dur="250" fill="hold"/>
                                        <p:tgtEl>
                                          <p:spTgt spid="11"/>
                                        </p:tgtEl>
                                        <p:attrNameLst>
                                          <p:attrName>ppt_w</p:attrName>
                                        </p:attrNameLst>
                                      </p:cBhvr>
                                      <p:tavLst>
                                        <p:tav tm="0">
                                          <p:val>
                                            <p:fltVal val="0"/>
                                          </p:val>
                                        </p:tav>
                                        <p:tav tm="100000">
                                          <p:val>
                                            <p:strVal val="#ppt_w"/>
                                          </p:val>
                                        </p:tav>
                                      </p:tavLst>
                                    </p:anim>
                                    <p:anim calcmode="lin" valueType="num">
                                      <p:cBhvr>
                                        <p:cTn id="99" dur="250" fill="hold"/>
                                        <p:tgtEl>
                                          <p:spTgt spid="11"/>
                                        </p:tgtEl>
                                        <p:attrNameLst>
                                          <p:attrName>ppt_h</p:attrName>
                                        </p:attrNameLst>
                                      </p:cBhvr>
                                      <p:tavLst>
                                        <p:tav tm="0">
                                          <p:val>
                                            <p:fltVal val="0"/>
                                          </p:val>
                                        </p:tav>
                                        <p:tav tm="100000">
                                          <p:val>
                                            <p:strVal val="#ppt_h"/>
                                          </p:val>
                                        </p:tav>
                                      </p:tavLst>
                                    </p:anim>
                                    <p:anim calcmode="lin" valueType="num">
                                      <p:cBhvr>
                                        <p:cTn id="100" dur="250" fill="hold"/>
                                        <p:tgtEl>
                                          <p:spTgt spid="11"/>
                                        </p:tgtEl>
                                        <p:attrNameLst>
                                          <p:attrName>style.rotation</p:attrName>
                                        </p:attrNameLst>
                                      </p:cBhvr>
                                      <p:tavLst>
                                        <p:tav tm="0">
                                          <p:val>
                                            <p:fltVal val="90"/>
                                          </p:val>
                                        </p:tav>
                                        <p:tav tm="100000">
                                          <p:val>
                                            <p:fltVal val="0"/>
                                          </p:val>
                                        </p:tav>
                                      </p:tavLst>
                                    </p:anim>
                                    <p:animEffect transition="in" filter="fade">
                                      <p:cBhvr>
                                        <p:cTn id="101" dur="250"/>
                                        <p:tgtEl>
                                          <p:spTgt spid="11"/>
                                        </p:tgtEl>
                                      </p:cBhvr>
                                    </p:animEffect>
                                  </p:childTnLst>
                                </p:cTn>
                              </p:par>
                            </p:childTnLst>
                          </p:cTn>
                        </p:par>
                        <p:par>
                          <p:cTn id="102" fill="hold">
                            <p:stCondLst>
                              <p:cond delay="250"/>
                            </p:stCondLst>
                            <p:childTnLst>
                              <p:par>
                                <p:cTn id="103" presetID="18" presetClass="entr" presetSubtype="3" fill="hold" grpId="0" nodeType="afterEffect">
                                  <p:stCondLst>
                                    <p:cond delay="0"/>
                                  </p:stCondLst>
                                  <p:childTnLst>
                                    <p:set>
                                      <p:cBhvr>
                                        <p:cTn id="104" dur="1" fill="hold">
                                          <p:stCondLst>
                                            <p:cond delay="0"/>
                                          </p:stCondLst>
                                        </p:cTn>
                                        <p:tgtEl>
                                          <p:spTgt spid="83"/>
                                        </p:tgtEl>
                                        <p:attrNameLst>
                                          <p:attrName>style.visibility</p:attrName>
                                        </p:attrNameLst>
                                      </p:cBhvr>
                                      <p:to>
                                        <p:strVal val="visible"/>
                                      </p:to>
                                    </p:set>
                                    <p:animEffect transition="in" filter="strips(upRight)">
                                      <p:cBhvr>
                                        <p:cTn id="105" dur="500"/>
                                        <p:tgtEl>
                                          <p:spTgt spid="83"/>
                                        </p:tgtEl>
                                      </p:cBhvr>
                                    </p:animEffect>
                                  </p:childTnLst>
                                </p:cTn>
                              </p:par>
                            </p:childTnLst>
                          </p:cTn>
                        </p:par>
                        <p:par>
                          <p:cTn id="106" fill="hold">
                            <p:stCondLst>
                              <p:cond delay="750"/>
                            </p:stCondLst>
                            <p:childTnLst>
                              <p:par>
                                <p:cTn id="107" presetID="22" presetClass="entr" presetSubtype="2" fill="hold" grpId="0" nodeType="afterEffect">
                                  <p:stCondLst>
                                    <p:cond delay="0"/>
                                  </p:stCondLst>
                                  <p:childTnLst>
                                    <p:set>
                                      <p:cBhvr>
                                        <p:cTn id="108" dur="1" fill="hold">
                                          <p:stCondLst>
                                            <p:cond delay="0"/>
                                          </p:stCondLst>
                                        </p:cTn>
                                        <p:tgtEl>
                                          <p:spTgt spid="37">
                                            <p:bg/>
                                          </p:spTgt>
                                        </p:tgtEl>
                                        <p:attrNameLst>
                                          <p:attrName>style.visibility</p:attrName>
                                        </p:attrNameLst>
                                      </p:cBhvr>
                                      <p:to>
                                        <p:strVal val="visible"/>
                                      </p:to>
                                    </p:set>
                                    <p:animEffect transition="in" filter="wipe(right)">
                                      <p:cBhvr>
                                        <p:cTn id="109" dur="500"/>
                                        <p:tgtEl>
                                          <p:spTgt spid="37">
                                            <p:bg/>
                                          </p:spTgt>
                                        </p:tgtEl>
                                      </p:cBhvr>
                                    </p:animEffect>
                                  </p:childTnLst>
                                </p:cTn>
                              </p:par>
                            </p:childTnLst>
                          </p:cTn>
                        </p:par>
                        <p:par>
                          <p:cTn id="110" fill="hold">
                            <p:stCondLst>
                              <p:cond delay="1250"/>
                            </p:stCondLst>
                            <p:childTnLst>
                              <p:par>
                                <p:cTn id="111" presetID="22" presetClass="entr" presetSubtype="2" fill="hold" grpId="0" nodeType="afterEffect">
                                  <p:stCondLst>
                                    <p:cond delay="0"/>
                                  </p:stCondLst>
                                  <p:childTnLst>
                                    <p:set>
                                      <p:cBhvr>
                                        <p:cTn id="112" dur="1" fill="hold">
                                          <p:stCondLst>
                                            <p:cond delay="0"/>
                                          </p:stCondLst>
                                        </p:cTn>
                                        <p:tgtEl>
                                          <p:spTgt spid="37">
                                            <p:txEl>
                                              <p:pRg st="0" end="0"/>
                                            </p:txEl>
                                          </p:spTgt>
                                        </p:tgtEl>
                                        <p:attrNameLst>
                                          <p:attrName>style.visibility</p:attrName>
                                        </p:attrNameLst>
                                      </p:cBhvr>
                                      <p:to>
                                        <p:strVal val="visible"/>
                                      </p:to>
                                    </p:set>
                                    <p:animEffect transition="in" filter="wipe(right)">
                                      <p:cBhvr>
                                        <p:cTn id="113" dur="500"/>
                                        <p:tgtEl>
                                          <p:spTgt spid="37">
                                            <p:txEl>
                                              <p:pRg st="0" end="0"/>
                                            </p:txEl>
                                          </p:spTgt>
                                        </p:tgtEl>
                                      </p:cBhvr>
                                    </p:animEffect>
                                  </p:childTnLst>
                                </p:cTn>
                              </p:par>
                            </p:childTnLst>
                          </p:cTn>
                        </p:par>
                        <p:par>
                          <p:cTn id="114" fill="hold">
                            <p:stCondLst>
                              <p:cond delay="1750"/>
                            </p:stCondLst>
                            <p:childTnLst>
                              <p:par>
                                <p:cTn id="115" presetID="18" presetClass="entr" presetSubtype="12" fill="hold" grpId="0" nodeType="after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strips(downLeft)">
                                      <p:cBhvr>
                                        <p:cTn id="1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1" grpId="0" animBg="1"/>
      <p:bldP spid="82" grpId="0" animBg="1"/>
      <p:bldP spid="83" grpId="0" animBg="1"/>
      <p:bldP spid="84" grpId="0" animBg="1"/>
      <p:bldP spid="13" grpId="0"/>
      <p:bldP spid="98" grpId="0"/>
      <p:bldP spid="101" grpId="0" build="p" animBg="1"/>
      <p:bldP spid="42" grpId="0"/>
      <p:bldP spid="44" grpId="0"/>
      <p:bldP spid="45" grpId="0" build="p" animBg="1"/>
      <p:bldP spid="37" grpId="0" build="p" animBg="1"/>
      <p:bldP spid="38" grpId="0" uiExpand="1" build="p" animBg="1"/>
      <p:bldP spid="3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CO-AUTHORS</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10</a:t>
            </a:r>
            <a:endParaRPr lang="en-GB" sz="1200" b="1" dirty="0"/>
          </a:p>
        </p:txBody>
      </p:sp>
      <p:sp>
        <p:nvSpPr>
          <p:cNvPr id="46" name="TextBox 45"/>
          <p:cNvSpPr txBox="1"/>
          <p:nvPr/>
        </p:nvSpPr>
        <p:spPr>
          <a:xfrm>
            <a:off x="2478536" y="1333097"/>
            <a:ext cx="4201134" cy="400110"/>
          </a:xfrm>
          <a:prstGeom prst="rect">
            <a:avLst/>
          </a:prstGeom>
          <a:noFill/>
        </p:spPr>
        <p:txBody>
          <a:bodyPr wrap="square" rtlCol="0">
            <a:spAutoFit/>
          </a:bodyPr>
          <a:lstStyle/>
          <a:p>
            <a:pPr algn="ctr"/>
            <a:r>
              <a:rPr lang="en-GB" sz="1000" dirty="0" smtClean="0">
                <a:solidFill>
                  <a:schemeClr val="bg1">
                    <a:lumMod val="50000"/>
                  </a:schemeClr>
                </a:solidFill>
                <a:latin typeface="Kontrapunkt Bob Light" panose="02000000000000000000" pitchFamily="50" charset="0"/>
              </a:rPr>
              <a:t>This study would not have been possible without the following people.</a:t>
            </a:r>
            <a:endParaRPr lang="en-GB" sz="1000" dirty="0">
              <a:solidFill>
                <a:schemeClr val="bg1">
                  <a:lumMod val="50000"/>
                </a:schemeClr>
              </a:solidFill>
              <a:latin typeface="Kontrapunkt Bob Light" panose="02000000000000000000" pitchFamily="50" charset="0"/>
            </a:endParaRPr>
          </a:p>
        </p:txBody>
      </p:sp>
      <p:sp>
        <p:nvSpPr>
          <p:cNvPr id="20" name="Text Placeholder 2"/>
          <p:cNvSpPr>
            <a:spLocks noGrp="1"/>
          </p:cNvSpPr>
          <p:nvPr>
            <p:ph type="body" sz="quarter" idx="11"/>
          </p:nvPr>
        </p:nvSpPr>
        <p:spPr>
          <a:xfrm>
            <a:off x="2378208" y="4474788"/>
            <a:ext cx="2013460" cy="261780"/>
          </a:xfrm>
          <a:noFill/>
        </p:spPr>
        <p:txBody>
          <a:bodyPr anchor="ctr">
            <a:noAutofit/>
          </a:bodyPr>
          <a:lstStyle/>
          <a:p>
            <a:pPr algn="ctr"/>
            <a:r>
              <a:rPr lang="en-GB" sz="1300" dirty="0" smtClean="0"/>
              <a:t>Ariadne </a:t>
            </a:r>
            <a:r>
              <a:rPr lang="en-GB" sz="1300" dirty="0" err="1" smtClean="0"/>
              <a:t>Pada</a:t>
            </a:r>
            <a:endParaRPr lang="en-GB" sz="1300" dirty="0"/>
          </a:p>
        </p:txBody>
      </p:sp>
      <p:sp>
        <p:nvSpPr>
          <p:cNvPr id="21" name="TextBox 20"/>
          <p:cNvSpPr txBox="1"/>
          <p:nvPr/>
        </p:nvSpPr>
        <p:spPr>
          <a:xfrm>
            <a:off x="2378208" y="5140863"/>
            <a:ext cx="2013460" cy="769441"/>
          </a:xfrm>
          <a:prstGeom prst="rect">
            <a:avLst/>
          </a:prstGeom>
          <a:noFill/>
        </p:spPr>
        <p:txBody>
          <a:bodyPr wrap="square" lIns="0" tIns="0" rIns="0" bIns="0" rtlCol="0">
            <a:spAutoFit/>
          </a:bodyPr>
          <a:lstStyle/>
          <a:p>
            <a:pPr algn="ctr"/>
            <a:r>
              <a:rPr lang="en-US" sz="1000" dirty="0" smtClean="0">
                <a:solidFill>
                  <a:schemeClr val="bg1">
                    <a:lumMod val="50000"/>
                  </a:schemeClr>
                </a:solidFill>
                <a:latin typeface="Aller Light" panose="02000503000000020004" pitchFamily="2" charset="0"/>
              </a:rPr>
              <a:t>Currently taking up Master of Science in Environmental Science in the University of the Philippines. Head of Field Validation and Reporting.</a:t>
            </a:r>
            <a:endParaRPr lang="nl-NL" sz="1000" dirty="0">
              <a:solidFill>
                <a:schemeClr val="bg1">
                  <a:lumMod val="50000"/>
                </a:schemeClr>
              </a:solidFill>
              <a:latin typeface="Aller Light" panose="02000503000000020004" pitchFamily="2" charset="0"/>
            </a:endParaRPr>
          </a:p>
        </p:txBody>
      </p:sp>
      <p:sp>
        <p:nvSpPr>
          <p:cNvPr id="22" name="TextBox 21"/>
          <p:cNvSpPr txBox="1"/>
          <p:nvPr/>
        </p:nvSpPr>
        <p:spPr>
          <a:xfrm>
            <a:off x="2719715" y="4744475"/>
            <a:ext cx="1330446" cy="276999"/>
          </a:xfrm>
          <a:prstGeom prst="rect">
            <a:avLst/>
          </a:prstGeom>
          <a:noFill/>
        </p:spPr>
        <p:txBody>
          <a:bodyPr wrap="square" lIns="0" tIns="0" rIns="0" bIns="0" rtlCol="0">
            <a:spAutoFit/>
          </a:bodyPr>
          <a:lstStyle/>
          <a:p>
            <a:pPr algn="ctr"/>
            <a:r>
              <a:rPr lang="en-GB" sz="900" dirty="0" smtClean="0">
                <a:solidFill>
                  <a:schemeClr val="bg1">
                    <a:lumMod val="65000"/>
                  </a:schemeClr>
                </a:solidFill>
                <a:latin typeface="Kontrapunkt Bob" panose="02000000000000000000" pitchFamily="50" charset="0"/>
              </a:rPr>
              <a:t>Senior Science Research Specialist</a:t>
            </a:r>
            <a:endParaRPr lang="en-GB" sz="900" dirty="0">
              <a:solidFill>
                <a:schemeClr val="bg1">
                  <a:lumMod val="65000"/>
                </a:schemeClr>
              </a:solidFill>
              <a:latin typeface="Kontrapunkt Bob" panose="02000000000000000000" pitchFamily="50" charset="0"/>
            </a:endParaRPr>
          </a:p>
        </p:txBody>
      </p:sp>
      <p:sp>
        <p:nvSpPr>
          <p:cNvPr id="23" name="Text Placeholder 2"/>
          <p:cNvSpPr>
            <a:spLocks noGrp="1"/>
          </p:cNvSpPr>
          <p:nvPr>
            <p:ph type="body" sz="quarter" idx="11"/>
          </p:nvPr>
        </p:nvSpPr>
        <p:spPr>
          <a:xfrm>
            <a:off x="4669058" y="4483283"/>
            <a:ext cx="2013460" cy="261780"/>
          </a:xfrm>
          <a:noFill/>
        </p:spPr>
        <p:txBody>
          <a:bodyPr anchor="ctr">
            <a:noAutofit/>
          </a:bodyPr>
          <a:lstStyle/>
          <a:p>
            <a:pPr algn="ctr"/>
            <a:r>
              <a:rPr lang="en-GB" sz="1300" dirty="0" err="1" smtClean="0"/>
              <a:t>Enzo</a:t>
            </a:r>
            <a:r>
              <a:rPr lang="en-GB" sz="1300" dirty="0" smtClean="0"/>
              <a:t> </a:t>
            </a:r>
            <a:r>
              <a:rPr lang="en-GB" sz="1300" dirty="0" err="1" smtClean="0"/>
              <a:t>Campomanes</a:t>
            </a:r>
            <a:endParaRPr lang="en-GB" sz="1300" dirty="0"/>
          </a:p>
        </p:txBody>
      </p:sp>
      <p:sp>
        <p:nvSpPr>
          <p:cNvPr id="24" name="TextBox 23"/>
          <p:cNvSpPr txBox="1"/>
          <p:nvPr/>
        </p:nvSpPr>
        <p:spPr>
          <a:xfrm>
            <a:off x="4669058" y="5149358"/>
            <a:ext cx="2013460" cy="615553"/>
          </a:xfrm>
          <a:prstGeom prst="rect">
            <a:avLst/>
          </a:prstGeom>
          <a:noFill/>
        </p:spPr>
        <p:txBody>
          <a:bodyPr wrap="square" lIns="0" tIns="0" rIns="0" bIns="0" rtlCol="0">
            <a:spAutoFit/>
          </a:bodyPr>
          <a:lstStyle/>
          <a:p>
            <a:pPr algn="ctr"/>
            <a:r>
              <a:rPr lang="en-US" sz="1000" dirty="0">
                <a:solidFill>
                  <a:schemeClr val="bg1">
                    <a:lumMod val="50000"/>
                  </a:schemeClr>
                </a:solidFill>
                <a:latin typeface="Aller Light" panose="02000503000000020004" pitchFamily="2" charset="0"/>
              </a:rPr>
              <a:t>Currently taking up Master of Science in </a:t>
            </a:r>
            <a:r>
              <a:rPr lang="en-US" sz="1000" dirty="0" smtClean="0">
                <a:solidFill>
                  <a:schemeClr val="bg1">
                    <a:lumMod val="50000"/>
                  </a:schemeClr>
                </a:solidFill>
                <a:latin typeface="Aller Light" panose="02000503000000020004" pitchFamily="2" charset="0"/>
              </a:rPr>
              <a:t>Computer Science </a:t>
            </a:r>
            <a:r>
              <a:rPr lang="en-US" sz="1000" dirty="0">
                <a:solidFill>
                  <a:schemeClr val="bg1">
                    <a:lumMod val="50000"/>
                  </a:schemeClr>
                </a:solidFill>
                <a:latin typeface="Aller Light" panose="02000503000000020004" pitchFamily="2" charset="0"/>
              </a:rPr>
              <a:t>in the University of the </a:t>
            </a:r>
            <a:r>
              <a:rPr lang="en-US" sz="1000" dirty="0" smtClean="0">
                <a:solidFill>
                  <a:schemeClr val="bg1">
                    <a:lumMod val="50000"/>
                  </a:schemeClr>
                </a:solidFill>
                <a:latin typeface="Aller Light" panose="02000503000000020004" pitchFamily="2" charset="0"/>
              </a:rPr>
              <a:t>Philippines. Head of Image Processing.</a:t>
            </a:r>
            <a:endParaRPr lang="nl-NL" sz="1000" dirty="0">
              <a:solidFill>
                <a:schemeClr val="bg1">
                  <a:lumMod val="50000"/>
                </a:schemeClr>
              </a:solidFill>
              <a:latin typeface="Aller Light" panose="02000503000000020004" pitchFamily="2" charset="0"/>
            </a:endParaRPr>
          </a:p>
        </p:txBody>
      </p:sp>
      <p:sp>
        <p:nvSpPr>
          <p:cNvPr id="25" name="TextBox 24"/>
          <p:cNvSpPr txBox="1"/>
          <p:nvPr/>
        </p:nvSpPr>
        <p:spPr>
          <a:xfrm>
            <a:off x="5010565" y="4752970"/>
            <a:ext cx="1330446" cy="276999"/>
          </a:xfrm>
          <a:prstGeom prst="rect">
            <a:avLst/>
          </a:prstGeom>
          <a:noFill/>
        </p:spPr>
        <p:txBody>
          <a:bodyPr wrap="square" lIns="0" tIns="0" rIns="0" bIns="0" rtlCol="0">
            <a:spAutoFit/>
          </a:bodyPr>
          <a:lstStyle/>
          <a:p>
            <a:pPr algn="ctr"/>
            <a:r>
              <a:rPr lang="en-GB" sz="900" dirty="0" smtClean="0">
                <a:solidFill>
                  <a:schemeClr val="bg1">
                    <a:lumMod val="65000"/>
                  </a:schemeClr>
                </a:solidFill>
                <a:latin typeface="Kontrapunkt Bob" panose="02000000000000000000" pitchFamily="50" charset="0"/>
              </a:rPr>
              <a:t>Senior Science Research Specialist</a:t>
            </a:r>
            <a:endParaRPr lang="en-GB" sz="900" dirty="0">
              <a:solidFill>
                <a:schemeClr val="bg1">
                  <a:lumMod val="65000"/>
                </a:schemeClr>
              </a:solidFill>
              <a:latin typeface="Kontrapunkt Bob" panose="02000000000000000000" pitchFamily="50" charset="0"/>
            </a:endParaRPr>
          </a:p>
        </p:txBody>
      </p:sp>
      <p:sp>
        <p:nvSpPr>
          <p:cNvPr id="26" name="Text Placeholder 2"/>
          <p:cNvSpPr>
            <a:spLocks noGrp="1"/>
          </p:cNvSpPr>
          <p:nvPr>
            <p:ph type="body" sz="quarter" idx="11"/>
          </p:nvPr>
        </p:nvSpPr>
        <p:spPr>
          <a:xfrm>
            <a:off x="6915455" y="4474788"/>
            <a:ext cx="2013460" cy="261780"/>
          </a:xfrm>
          <a:noFill/>
        </p:spPr>
        <p:txBody>
          <a:bodyPr anchor="ctr">
            <a:noAutofit/>
          </a:bodyPr>
          <a:lstStyle/>
          <a:p>
            <a:pPr algn="ctr"/>
            <a:r>
              <a:rPr lang="en-GB" sz="1300" dirty="0" smtClean="0"/>
              <a:t>Julius Garcia</a:t>
            </a:r>
            <a:endParaRPr lang="en-GB" sz="1300" dirty="0"/>
          </a:p>
        </p:txBody>
      </p:sp>
      <p:sp>
        <p:nvSpPr>
          <p:cNvPr id="27" name="TextBox 26"/>
          <p:cNvSpPr txBox="1"/>
          <p:nvPr/>
        </p:nvSpPr>
        <p:spPr>
          <a:xfrm>
            <a:off x="6915455" y="5140863"/>
            <a:ext cx="2013460" cy="461665"/>
          </a:xfrm>
          <a:prstGeom prst="rect">
            <a:avLst/>
          </a:prstGeom>
          <a:noFill/>
        </p:spPr>
        <p:txBody>
          <a:bodyPr wrap="square" lIns="0" tIns="0" rIns="0" bIns="0" rtlCol="0">
            <a:spAutoFit/>
          </a:bodyPr>
          <a:lstStyle/>
          <a:p>
            <a:pPr algn="ctr"/>
            <a:r>
              <a:rPr lang="en-US" sz="1000" dirty="0" smtClean="0">
                <a:solidFill>
                  <a:schemeClr val="bg1">
                    <a:lumMod val="50000"/>
                  </a:schemeClr>
                </a:solidFill>
                <a:latin typeface="Aller Light" panose="02000503000000020004" pitchFamily="2" charset="0"/>
              </a:rPr>
              <a:t>A computer engineer that has also been doing research in Aquaculture Extraction.</a:t>
            </a:r>
            <a:endParaRPr lang="nl-NL" sz="1000" dirty="0">
              <a:solidFill>
                <a:schemeClr val="bg1">
                  <a:lumMod val="50000"/>
                </a:schemeClr>
              </a:solidFill>
              <a:latin typeface="Aller Light" panose="02000503000000020004" pitchFamily="2" charset="0"/>
            </a:endParaRPr>
          </a:p>
        </p:txBody>
      </p:sp>
      <p:sp>
        <p:nvSpPr>
          <p:cNvPr id="28" name="TextBox 27"/>
          <p:cNvSpPr txBox="1"/>
          <p:nvPr/>
        </p:nvSpPr>
        <p:spPr>
          <a:xfrm>
            <a:off x="7256962" y="4744475"/>
            <a:ext cx="1330446" cy="138499"/>
          </a:xfrm>
          <a:prstGeom prst="rect">
            <a:avLst/>
          </a:prstGeom>
          <a:noFill/>
        </p:spPr>
        <p:txBody>
          <a:bodyPr wrap="square" lIns="0" tIns="0" rIns="0" bIns="0" rtlCol="0">
            <a:spAutoFit/>
          </a:bodyPr>
          <a:lstStyle/>
          <a:p>
            <a:pPr algn="ctr"/>
            <a:r>
              <a:rPr lang="en-GB" sz="900" dirty="0" smtClean="0">
                <a:solidFill>
                  <a:schemeClr val="bg1">
                    <a:lumMod val="65000"/>
                  </a:schemeClr>
                </a:solidFill>
                <a:latin typeface="Kontrapunkt Bob" panose="02000000000000000000" pitchFamily="50" charset="0"/>
              </a:rPr>
              <a:t>Research Associate</a:t>
            </a:r>
            <a:endParaRPr lang="en-GB" sz="900" dirty="0">
              <a:solidFill>
                <a:schemeClr val="bg1">
                  <a:lumMod val="65000"/>
                </a:schemeClr>
              </a:solidFill>
              <a:latin typeface="Kontrapunkt Bob" panose="02000000000000000000" pitchFamily="50" charset="0"/>
            </a:endParaRPr>
          </a:p>
        </p:txBody>
      </p:sp>
      <p:grpSp>
        <p:nvGrpSpPr>
          <p:cNvPr id="15" name="Group 14"/>
          <p:cNvGrpSpPr/>
          <p:nvPr/>
        </p:nvGrpSpPr>
        <p:grpSpPr>
          <a:xfrm>
            <a:off x="6982261" y="2148876"/>
            <a:ext cx="1878552" cy="1961193"/>
            <a:chOff x="6982261" y="2148876"/>
            <a:chExt cx="1878552" cy="1961193"/>
          </a:xfrm>
        </p:grpSpPr>
        <p:sp>
          <p:nvSpPr>
            <p:cNvPr id="7" name="Shape 4590"/>
            <p:cNvSpPr/>
            <p:nvPr/>
          </p:nvSpPr>
          <p:spPr>
            <a:xfrm>
              <a:off x="6982261" y="2148876"/>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10" name="Shape 4590"/>
            <p:cNvSpPr/>
            <p:nvPr/>
          </p:nvSpPr>
          <p:spPr>
            <a:xfrm>
              <a:off x="6982261" y="2262028"/>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t="-1" b="41224"/>
            <a:stretch/>
          </p:blipFill>
          <p:spPr>
            <a:xfrm>
              <a:off x="6983556" y="2355148"/>
              <a:ext cx="1877257" cy="1715345"/>
            </a:xfrm>
            <a:prstGeom prst="ellipse">
              <a:avLst/>
            </a:prstGeom>
            <a:ln w="190500" cap="rnd">
              <a:noFill/>
              <a:prstDash val="solid"/>
            </a:ln>
            <a:effectLst>
              <a:outerShdw blurRad="127000" algn="bl" rotWithShape="0">
                <a:srgbClr val="000000"/>
              </a:outerShdw>
            </a:effectLst>
          </p:spPr>
        </p:pic>
      </p:grpSp>
      <p:grpSp>
        <p:nvGrpSpPr>
          <p:cNvPr id="14" name="Group 13"/>
          <p:cNvGrpSpPr/>
          <p:nvPr/>
        </p:nvGrpSpPr>
        <p:grpSpPr>
          <a:xfrm>
            <a:off x="4760609" y="2157371"/>
            <a:ext cx="1858087" cy="1961193"/>
            <a:chOff x="4760609" y="2157371"/>
            <a:chExt cx="1858087" cy="1961193"/>
          </a:xfrm>
        </p:grpSpPr>
        <p:sp>
          <p:nvSpPr>
            <p:cNvPr id="6" name="Shape 4588"/>
            <p:cNvSpPr/>
            <p:nvPr/>
          </p:nvSpPr>
          <p:spPr>
            <a:xfrm>
              <a:off x="4770656" y="2157371"/>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9" name="Shape 4588"/>
            <p:cNvSpPr/>
            <p:nvPr/>
          </p:nvSpPr>
          <p:spPr>
            <a:xfrm>
              <a:off x="4770656" y="2270523"/>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pic>
          <p:nvPicPr>
            <p:cNvPr id="2" name="Picture 1"/>
            <p:cNvPicPr>
              <a:picLocks noChangeAspect="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tretch>
              <a:fillRect/>
            </a:stretch>
          </p:blipFill>
          <p:spPr>
            <a:xfrm>
              <a:off x="4760609" y="2388339"/>
              <a:ext cx="1848040" cy="1659858"/>
            </a:xfrm>
            <a:prstGeom prst="ellipse">
              <a:avLst/>
            </a:prstGeom>
            <a:ln w="190500" cap="rnd">
              <a:noFill/>
              <a:prstDash val="solid"/>
            </a:ln>
            <a:effectLst>
              <a:outerShdw blurRad="127000" algn="bl" rotWithShape="0">
                <a:srgbClr val="000000"/>
              </a:outerShdw>
            </a:effectLst>
          </p:spPr>
        </p:pic>
      </p:grpSp>
      <p:grpSp>
        <p:nvGrpSpPr>
          <p:cNvPr id="12" name="Group 11"/>
          <p:cNvGrpSpPr/>
          <p:nvPr/>
        </p:nvGrpSpPr>
        <p:grpSpPr>
          <a:xfrm>
            <a:off x="2514600" y="2148876"/>
            <a:ext cx="1848040" cy="1985516"/>
            <a:chOff x="2514600" y="2148876"/>
            <a:chExt cx="1848040" cy="1985516"/>
          </a:xfrm>
        </p:grpSpPr>
        <p:sp>
          <p:nvSpPr>
            <p:cNvPr id="5" name="Shape 4586"/>
            <p:cNvSpPr/>
            <p:nvPr/>
          </p:nvSpPr>
          <p:spPr>
            <a:xfrm>
              <a:off x="2514600" y="2148876"/>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8" name="Shape 4586"/>
            <p:cNvSpPr/>
            <p:nvPr/>
          </p:nvSpPr>
          <p:spPr>
            <a:xfrm>
              <a:off x="2514600" y="2262028"/>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pic>
          <p:nvPicPr>
            <p:cNvPr id="4" name="Picture 3"/>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11200"/>
                      </a14:imgEffect>
                    </a14:imgLayer>
                  </a14:imgProps>
                </a:ext>
                <a:ext uri="{28A0092B-C50C-407E-A947-70E740481C1C}">
                  <a14:useLocalDpi xmlns:a14="http://schemas.microsoft.com/office/drawing/2010/main" val="0"/>
                </a:ext>
              </a:extLst>
            </a:blip>
            <a:srcRect l="6234" r="7864" b="37017"/>
            <a:stretch/>
          </p:blipFill>
          <p:spPr>
            <a:xfrm>
              <a:off x="2570733" y="2302144"/>
              <a:ext cx="1751293" cy="1832248"/>
            </a:xfrm>
            <a:prstGeom prst="ellipse">
              <a:avLst/>
            </a:prstGeom>
            <a:ln w="190500" cap="rnd">
              <a:noFill/>
              <a:prstDash val="solid"/>
            </a:ln>
            <a:effectLst>
              <a:outerShdw blurRad="127000" algn="bl" rotWithShape="0">
                <a:srgbClr val="000000"/>
              </a:outerShdw>
            </a:effectLst>
          </p:spPr>
        </p:pic>
      </p:grpSp>
      <p:grpSp>
        <p:nvGrpSpPr>
          <p:cNvPr id="32" name="Group 4618"/>
          <p:cNvGrpSpPr/>
          <p:nvPr/>
        </p:nvGrpSpPr>
        <p:grpSpPr>
          <a:xfrm>
            <a:off x="3142895" y="3832127"/>
            <a:ext cx="484085" cy="484085"/>
            <a:chOff x="0" y="0"/>
            <a:chExt cx="1042088" cy="1042088"/>
          </a:xfrm>
        </p:grpSpPr>
        <p:sp>
          <p:nvSpPr>
            <p:cNvPr id="33" name="Shape 4616"/>
            <p:cNvSpPr/>
            <p:nvPr/>
          </p:nvSpPr>
          <p:spPr>
            <a:xfrm>
              <a:off x="0" y="0"/>
              <a:ext cx="1042089" cy="1042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4" name="Shape 4617"/>
            <p:cNvSpPr/>
            <p:nvPr/>
          </p:nvSpPr>
          <p:spPr>
            <a:xfrm>
              <a:off x="248120" y="248101"/>
              <a:ext cx="545848" cy="5458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29" name="Group 4618"/>
          <p:cNvGrpSpPr/>
          <p:nvPr/>
        </p:nvGrpSpPr>
        <p:grpSpPr>
          <a:xfrm>
            <a:off x="5433745" y="3840621"/>
            <a:ext cx="484085" cy="484085"/>
            <a:chOff x="0" y="0"/>
            <a:chExt cx="1042088" cy="1042088"/>
          </a:xfrm>
        </p:grpSpPr>
        <p:sp>
          <p:nvSpPr>
            <p:cNvPr id="30" name="Shape 4616"/>
            <p:cNvSpPr/>
            <p:nvPr/>
          </p:nvSpPr>
          <p:spPr>
            <a:xfrm>
              <a:off x="0" y="0"/>
              <a:ext cx="1042089" cy="104208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1" name="Shape 4617"/>
            <p:cNvSpPr/>
            <p:nvPr/>
          </p:nvSpPr>
          <p:spPr>
            <a:xfrm>
              <a:off x="248120" y="248101"/>
              <a:ext cx="545848" cy="5458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17" name="Group 4618"/>
          <p:cNvGrpSpPr/>
          <p:nvPr/>
        </p:nvGrpSpPr>
        <p:grpSpPr>
          <a:xfrm>
            <a:off x="7664242" y="3832128"/>
            <a:ext cx="484085" cy="484085"/>
            <a:chOff x="0" y="0"/>
            <a:chExt cx="1042087" cy="1042088"/>
          </a:xfrm>
        </p:grpSpPr>
        <p:sp>
          <p:nvSpPr>
            <p:cNvPr id="18" name="Shape 4616"/>
            <p:cNvSpPr/>
            <p:nvPr/>
          </p:nvSpPr>
          <p:spPr>
            <a:xfrm>
              <a:off x="0" y="0"/>
              <a:ext cx="1042087" cy="1042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4617"/>
            <p:cNvSpPr/>
            <p:nvPr/>
          </p:nvSpPr>
          <p:spPr>
            <a:xfrm>
              <a:off x="248120" y="248100"/>
              <a:ext cx="545848" cy="5458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
        <p:nvSpPr>
          <p:cNvPr id="47" name="Text Placeholder 2"/>
          <p:cNvSpPr>
            <a:spLocks noGrp="1"/>
          </p:cNvSpPr>
          <p:nvPr>
            <p:ph type="body" sz="quarter" idx="11"/>
          </p:nvPr>
        </p:nvSpPr>
        <p:spPr>
          <a:xfrm>
            <a:off x="226142" y="4480565"/>
            <a:ext cx="2013460" cy="261780"/>
          </a:xfrm>
          <a:noFill/>
        </p:spPr>
        <p:txBody>
          <a:bodyPr anchor="ctr">
            <a:noAutofit/>
          </a:bodyPr>
          <a:lstStyle/>
          <a:p>
            <a:pPr algn="ctr"/>
            <a:r>
              <a:rPr lang="en-GB" sz="1300" dirty="0" smtClean="0"/>
              <a:t>Prof. Judith </a:t>
            </a:r>
            <a:r>
              <a:rPr lang="en-GB" sz="1300" dirty="0" err="1" smtClean="0"/>
              <a:t>Silapan</a:t>
            </a:r>
            <a:endParaRPr lang="en-GB" sz="1300" dirty="0"/>
          </a:p>
        </p:txBody>
      </p:sp>
      <p:sp>
        <p:nvSpPr>
          <p:cNvPr id="48" name="TextBox 47"/>
          <p:cNvSpPr txBox="1"/>
          <p:nvPr/>
        </p:nvSpPr>
        <p:spPr>
          <a:xfrm>
            <a:off x="226142" y="5146640"/>
            <a:ext cx="2013460" cy="769441"/>
          </a:xfrm>
          <a:prstGeom prst="rect">
            <a:avLst/>
          </a:prstGeom>
          <a:noFill/>
        </p:spPr>
        <p:txBody>
          <a:bodyPr wrap="square" lIns="0" tIns="0" rIns="0" bIns="0" rtlCol="0">
            <a:spAutoFit/>
          </a:bodyPr>
          <a:lstStyle/>
          <a:p>
            <a:pPr algn="ctr"/>
            <a:r>
              <a:rPr lang="en-US" sz="1000" dirty="0" smtClean="0">
                <a:solidFill>
                  <a:schemeClr val="bg1">
                    <a:lumMod val="50000"/>
                  </a:schemeClr>
                </a:solidFill>
                <a:latin typeface="Aller Light" panose="02000503000000020004" pitchFamily="2" charset="0"/>
              </a:rPr>
              <a:t>The project leader and at the same time a Doctoral Candidate in the University of the Philippines. She is responsible for bringing </a:t>
            </a:r>
            <a:r>
              <a:rPr lang="en-US" sz="1000" dirty="0" err="1" smtClean="0">
                <a:solidFill>
                  <a:schemeClr val="bg1">
                    <a:lumMod val="50000"/>
                  </a:schemeClr>
                </a:solidFill>
                <a:latin typeface="Aller Light" panose="02000503000000020004" pitchFamily="2" charset="0"/>
              </a:rPr>
              <a:t>LiDAR</a:t>
            </a:r>
            <a:r>
              <a:rPr lang="en-US" sz="1000" dirty="0" smtClean="0">
                <a:solidFill>
                  <a:schemeClr val="bg1">
                    <a:lumMod val="50000"/>
                  </a:schemeClr>
                </a:solidFill>
                <a:latin typeface="Aller Light" panose="02000503000000020004" pitchFamily="2" charset="0"/>
              </a:rPr>
              <a:t> into UP Cebu.</a:t>
            </a:r>
            <a:endParaRPr lang="nl-NL" sz="1000" dirty="0">
              <a:solidFill>
                <a:schemeClr val="bg1">
                  <a:lumMod val="50000"/>
                </a:schemeClr>
              </a:solidFill>
              <a:latin typeface="Aller Light" panose="02000503000000020004" pitchFamily="2" charset="0"/>
            </a:endParaRPr>
          </a:p>
        </p:txBody>
      </p:sp>
      <p:sp>
        <p:nvSpPr>
          <p:cNvPr id="49" name="TextBox 48"/>
          <p:cNvSpPr txBox="1"/>
          <p:nvPr/>
        </p:nvSpPr>
        <p:spPr>
          <a:xfrm>
            <a:off x="567649" y="4750252"/>
            <a:ext cx="1330446" cy="138499"/>
          </a:xfrm>
          <a:prstGeom prst="rect">
            <a:avLst/>
          </a:prstGeom>
          <a:noFill/>
        </p:spPr>
        <p:txBody>
          <a:bodyPr wrap="square" lIns="0" tIns="0" rIns="0" bIns="0" rtlCol="0">
            <a:spAutoFit/>
          </a:bodyPr>
          <a:lstStyle/>
          <a:p>
            <a:pPr algn="ctr"/>
            <a:r>
              <a:rPr lang="en-GB" sz="900" dirty="0" smtClean="0">
                <a:solidFill>
                  <a:schemeClr val="bg1">
                    <a:lumMod val="65000"/>
                  </a:schemeClr>
                </a:solidFill>
                <a:latin typeface="Kontrapunkt Bob" panose="02000000000000000000" pitchFamily="50" charset="0"/>
              </a:rPr>
              <a:t>Project Leader</a:t>
            </a:r>
            <a:endParaRPr lang="en-GB" sz="900" dirty="0">
              <a:solidFill>
                <a:schemeClr val="bg1">
                  <a:lumMod val="65000"/>
                </a:schemeClr>
              </a:solidFill>
              <a:latin typeface="Kontrapunkt Bob" panose="02000000000000000000" pitchFamily="50" charset="0"/>
            </a:endParaRPr>
          </a:p>
        </p:txBody>
      </p:sp>
      <p:grpSp>
        <p:nvGrpSpPr>
          <p:cNvPr id="11" name="Group 10"/>
          <p:cNvGrpSpPr/>
          <p:nvPr/>
        </p:nvGrpSpPr>
        <p:grpSpPr>
          <a:xfrm>
            <a:off x="292948" y="2154653"/>
            <a:ext cx="1858087" cy="1980243"/>
            <a:chOff x="292948" y="2154653"/>
            <a:chExt cx="1858087" cy="1980243"/>
          </a:xfrm>
        </p:grpSpPr>
        <p:sp>
          <p:nvSpPr>
            <p:cNvPr id="44" name="Shape 4590"/>
            <p:cNvSpPr/>
            <p:nvPr/>
          </p:nvSpPr>
          <p:spPr>
            <a:xfrm>
              <a:off x="292948" y="2154653"/>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45" name="Shape 4590"/>
            <p:cNvSpPr/>
            <p:nvPr/>
          </p:nvSpPr>
          <p:spPr>
            <a:xfrm>
              <a:off x="292948" y="2286855"/>
              <a:ext cx="1848040" cy="18480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lumMod val="85000"/>
              </a:schemeClr>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pic>
          <p:nvPicPr>
            <p:cNvPr id="13" name="Picture 12"/>
            <p:cNvPicPr>
              <a:picLocks noChangeAspect="1"/>
            </p:cNvPicPr>
            <p:nvPr/>
          </p:nvPicPr>
          <p:blipFill rotWithShape="1">
            <a:blip r:embed="rId9" cstate="print">
              <a:extLst>
                <a:ext uri="{28A0092B-C50C-407E-A947-70E740481C1C}">
                  <a14:useLocalDpi xmlns:a14="http://schemas.microsoft.com/office/drawing/2010/main" val="0"/>
                </a:ext>
              </a:extLst>
            </a:blip>
            <a:srcRect l="10395" t="1" r="6570" b="45811"/>
            <a:stretch/>
          </p:blipFill>
          <p:spPr>
            <a:xfrm>
              <a:off x="302994" y="2324368"/>
              <a:ext cx="1848041" cy="1773013"/>
            </a:xfrm>
            <a:prstGeom prst="ellipse">
              <a:avLst/>
            </a:prstGeom>
            <a:ln w="190500" cap="rnd">
              <a:noFill/>
              <a:prstDash val="solid"/>
            </a:ln>
            <a:effectLst>
              <a:outerShdw blurRad="127000" algn="bl" rotWithShape="0">
                <a:srgbClr val="000000"/>
              </a:outerShdw>
            </a:effectLst>
          </p:spPr>
        </p:pic>
      </p:grpSp>
      <p:grpSp>
        <p:nvGrpSpPr>
          <p:cNvPr id="51" name="Group 4618"/>
          <p:cNvGrpSpPr/>
          <p:nvPr/>
        </p:nvGrpSpPr>
        <p:grpSpPr>
          <a:xfrm>
            <a:off x="974929" y="3837905"/>
            <a:ext cx="484085" cy="484085"/>
            <a:chOff x="0" y="0"/>
            <a:chExt cx="1042087" cy="1042088"/>
          </a:xfrm>
        </p:grpSpPr>
        <p:sp>
          <p:nvSpPr>
            <p:cNvPr id="52" name="Shape 4616"/>
            <p:cNvSpPr/>
            <p:nvPr/>
          </p:nvSpPr>
          <p:spPr>
            <a:xfrm>
              <a:off x="0" y="0"/>
              <a:ext cx="1042087" cy="10420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3" name="Shape 4617"/>
            <p:cNvSpPr/>
            <p:nvPr/>
          </p:nvSpPr>
          <p:spPr>
            <a:xfrm>
              <a:off x="248120" y="248100"/>
              <a:ext cx="545848" cy="5458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Tree>
    <p:extLst>
      <p:ext uri="{BB962C8B-B14F-4D97-AF65-F5344CB8AC3E}">
        <p14:creationId xmlns:p14="http://schemas.microsoft.com/office/powerpoint/2010/main" val="90527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1000"/>
                                        <p:tgtEl>
                                          <p:spTgt spid="46"/>
                                        </p:tgtEl>
                                      </p:cBhvr>
                                    </p:animEffect>
                                    <p:anim calcmode="lin" valueType="num">
                                      <p:cBhvr>
                                        <p:cTn id="14" dur="1000" fill="hold"/>
                                        <p:tgtEl>
                                          <p:spTgt spid="46"/>
                                        </p:tgtEl>
                                        <p:attrNameLst>
                                          <p:attrName>ppt_x</p:attrName>
                                        </p:attrNameLst>
                                      </p:cBhvr>
                                      <p:tavLst>
                                        <p:tav tm="0">
                                          <p:val>
                                            <p:strVal val="#ppt_x"/>
                                          </p:val>
                                        </p:tav>
                                        <p:tav tm="100000">
                                          <p:val>
                                            <p:strVal val="#ppt_x"/>
                                          </p:val>
                                        </p:tav>
                                      </p:tavLst>
                                    </p:anim>
                                    <p:anim calcmode="lin" valueType="num">
                                      <p:cBhvr>
                                        <p:cTn id="15" dur="1000" fill="hold"/>
                                        <p:tgtEl>
                                          <p:spTgt spid="4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47">
                                            <p:txEl>
                                              <p:pRg st="0" end="0"/>
                                            </p:txEl>
                                          </p:spTgt>
                                        </p:tgtEl>
                                        <p:attrNameLst>
                                          <p:attrName>style.visibility</p:attrName>
                                        </p:attrNameLst>
                                      </p:cBhvr>
                                      <p:to>
                                        <p:strVal val="visible"/>
                                      </p:to>
                                    </p:set>
                                    <p:animEffect transition="in" filter="fade">
                                      <p:cBhvr>
                                        <p:cTn id="40" dur="1000"/>
                                        <p:tgtEl>
                                          <p:spTgt spid="47">
                                            <p:txEl>
                                              <p:pRg st="0" end="0"/>
                                            </p:txEl>
                                          </p:spTgt>
                                        </p:tgtEl>
                                      </p:cBhvr>
                                    </p:animEffect>
                                    <p:anim calcmode="lin" valueType="num">
                                      <p:cBhvr>
                                        <p:cTn id="41" dur="1000" fill="hold"/>
                                        <p:tgtEl>
                                          <p:spTgt spid="47">
                                            <p:txEl>
                                              <p:pRg st="0" end="0"/>
                                            </p:txEl>
                                          </p:spTgt>
                                        </p:tgtEl>
                                        <p:attrNameLst>
                                          <p:attrName>ppt_x</p:attrName>
                                        </p:attrNameLst>
                                      </p:cBhvr>
                                      <p:tavLst>
                                        <p:tav tm="0">
                                          <p:val>
                                            <p:strVal val="#ppt_x"/>
                                          </p:val>
                                        </p:tav>
                                        <p:tav tm="100000">
                                          <p:val>
                                            <p:strVal val="#ppt_x"/>
                                          </p:val>
                                        </p:tav>
                                      </p:tavLst>
                                    </p:anim>
                                    <p:anim calcmode="lin" valueType="num">
                                      <p:cBhvr>
                                        <p:cTn id="42" dur="1000" fill="hold"/>
                                        <p:tgtEl>
                                          <p:spTgt spid="47">
                                            <p:txEl>
                                              <p:pRg st="0" end="0"/>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1000"/>
                                        <p:tgtEl>
                                          <p:spTgt spid="49"/>
                                        </p:tgtEl>
                                      </p:cBhvr>
                                    </p:animEffect>
                                    <p:anim calcmode="lin" valueType="num">
                                      <p:cBhvr>
                                        <p:cTn id="46" dur="1000" fill="hold"/>
                                        <p:tgtEl>
                                          <p:spTgt spid="49"/>
                                        </p:tgtEl>
                                        <p:attrNameLst>
                                          <p:attrName>ppt_x</p:attrName>
                                        </p:attrNameLst>
                                      </p:cBhvr>
                                      <p:tavLst>
                                        <p:tav tm="0">
                                          <p:val>
                                            <p:strVal val="#ppt_x"/>
                                          </p:val>
                                        </p:tav>
                                        <p:tav tm="100000">
                                          <p:val>
                                            <p:strVal val="#ppt_x"/>
                                          </p:val>
                                        </p:tav>
                                      </p:tavLst>
                                    </p:anim>
                                    <p:anim calcmode="lin" valueType="num">
                                      <p:cBhvr>
                                        <p:cTn id="47" dur="1000" fill="hold"/>
                                        <p:tgtEl>
                                          <p:spTgt spid="49"/>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1000"/>
                                        <p:tgtEl>
                                          <p:spTgt spid="48"/>
                                        </p:tgtEl>
                                      </p:cBhvr>
                                    </p:animEffect>
                                    <p:anim calcmode="lin" valueType="num">
                                      <p:cBhvr>
                                        <p:cTn id="51" dur="1000" fill="hold"/>
                                        <p:tgtEl>
                                          <p:spTgt spid="48"/>
                                        </p:tgtEl>
                                        <p:attrNameLst>
                                          <p:attrName>ppt_x</p:attrName>
                                        </p:attrNameLst>
                                      </p:cBhvr>
                                      <p:tavLst>
                                        <p:tav tm="0">
                                          <p:val>
                                            <p:strVal val="#ppt_x"/>
                                          </p:val>
                                        </p:tav>
                                        <p:tav tm="100000">
                                          <p:val>
                                            <p:strVal val="#ppt_x"/>
                                          </p:val>
                                        </p:tav>
                                      </p:tavLst>
                                    </p:anim>
                                    <p:anim calcmode="lin" valueType="num">
                                      <p:cBhvr>
                                        <p:cTn id="52" dur="1000" fill="hold"/>
                                        <p:tgtEl>
                                          <p:spTgt spid="48"/>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1000"/>
                                        <p:tgtEl>
                                          <p:spTgt spid="51"/>
                                        </p:tgtEl>
                                      </p:cBhvr>
                                    </p:animEffect>
                                    <p:anim calcmode="lin" valueType="num">
                                      <p:cBhvr>
                                        <p:cTn id="56" dur="1000" fill="hold"/>
                                        <p:tgtEl>
                                          <p:spTgt spid="51"/>
                                        </p:tgtEl>
                                        <p:attrNameLst>
                                          <p:attrName>ppt_x</p:attrName>
                                        </p:attrNameLst>
                                      </p:cBhvr>
                                      <p:tavLst>
                                        <p:tav tm="0">
                                          <p:val>
                                            <p:strVal val="#ppt_x"/>
                                          </p:val>
                                        </p:tav>
                                        <p:tav tm="100000">
                                          <p:val>
                                            <p:strVal val="#ppt_x"/>
                                          </p:val>
                                        </p:tav>
                                      </p:tavLst>
                                    </p:anim>
                                    <p:anim calcmode="lin" valueType="num">
                                      <p:cBhvr>
                                        <p:cTn id="57" dur="1000" fill="hold"/>
                                        <p:tgtEl>
                                          <p:spTgt spid="51"/>
                                        </p:tgtEl>
                                        <p:attrNameLst>
                                          <p:attrName>ppt_y</p:attrName>
                                        </p:attrNameLst>
                                      </p:cBhvr>
                                      <p:tavLst>
                                        <p:tav tm="0">
                                          <p:val>
                                            <p:strVal val="#ppt_y+.1"/>
                                          </p:val>
                                        </p:tav>
                                        <p:tav tm="100000">
                                          <p:val>
                                            <p:strVal val="#ppt_y"/>
                                          </p:val>
                                        </p:tav>
                                      </p:tavLst>
                                    </p:anim>
                                  </p:childTnLst>
                                </p:cTn>
                              </p:par>
                            </p:childTnLst>
                          </p:cTn>
                        </p:par>
                        <p:par>
                          <p:cTn id="58" fill="hold">
                            <p:stCondLst>
                              <p:cond delay="4000"/>
                            </p:stCondLst>
                            <p:childTnLst>
                              <p:par>
                                <p:cTn id="59" presetID="42" presetClass="entr" presetSubtype="0" fill="hold"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1000"/>
                                        <p:tgtEl>
                                          <p:spTgt spid="32"/>
                                        </p:tgtEl>
                                      </p:cBhvr>
                                    </p:animEffect>
                                    <p:anim calcmode="lin" valueType="num">
                                      <p:cBhvr>
                                        <p:cTn id="62" dur="1000" fill="hold"/>
                                        <p:tgtEl>
                                          <p:spTgt spid="32"/>
                                        </p:tgtEl>
                                        <p:attrNameLst>
                                          <p:attrName>ppt_x</p:attrName>
                                        </p:attrNameLst>
                                      </p:cBhvr>
                                      <p:tavLst>
                                        <p:tav tm="0">
                                          <p:val>
                                            <p:strVal val="#ppt_x"/>
                                          </p:val>
                                        </p:tav>
                                        <p:tav tm="100000">
                                          <p:val>
                                            <p:strVal val="#ppt_x"/>
                                          </p:val>
                                        </p:tav>
                                      </p:tavLst>
                                    </p:anim>
                                    <p:anim calcmode="lin" valueType="num">
                                      <p:cBhvr>
                                        <p:cTn id="63" dur="1000" fill="hold"/>
                                        <p:tgtEl>
                                          <p:spTgt spid="3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1000"/>
                                        <p:tgtEl>
                                          <p:spTgt spid="20">
                                            <p:txEl>
                                              <p:pRg st="0" end="0"/>
                                            </p:txEl>
                                          </p:spTgt>
                                        </p:tgtEl>
                                      </p:cBhvr>
                                    </p:animEffect>
                                    <p:anim calcmode="lin" valueType="num">
                                      <p:cBhvr>
                                        <p:cTn id="67"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8"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1000"/>
                                        <p:tgtEl>
                                          <p:spTgt spid="22"/>
                                        </p:tgtEl>
                                      </p:cBhvr>
                                    </p:animEffect>
                                    <p:anim calcmode="lin" valueType="num">
                                      <p:cBhvr>
                                        <p:cTn id="72" dur="1000" fill="hold"/>
                                        <p:tgtEl>
                                          <p:spTgt spid="22"/>
                                        </p:tgtEl>
                                        <p:attrNameLst>
                                          <p:attrName>ppt_x</p:attrName>
                                        </p:attrNameLst>
                                      </p:cBhvr>
                                      <p:tavLst>
                                        <p:tav tm="0">
                                          <p:val>
                                            <p:strVal val="#ppt_x"/>
                                          </p:val>
                                        </p:tav>
                                        <p:tav tm="100000">
                                          <p:val>
                                            <p:strVal val="#ppt_x"/>
                                          </p:val>
                                        </p:tav>
                                      </p:tavLst>
                                    </p:anim>
                                    <p:anim calcmode="lin" valueType="num">
                                      <p:cBhvr>
                                        <p:cTn id="73" dur="1000" fill="hold"/>
                                        <p:tgtEl>
                                          <p:spTgt spid="2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00"/>
                                        <p:tgtEl>
                                          <p:spTgt spid="21"/>
                                        </p:tgtEl>
                                      </p:cBhvr>
                                    </p:animEffect>
                                    <p:anim calcmode="lin" valueType="num">
                                      <p:cBhvr>
                                        <p:cTn id="77" dur="1000" fill="hold"/>
                                        <p:tgtEl>
                                          <p:spTgt spid="21"/>
                                        </p:tgtEl>
                                        <p:attrNameLst>
                                          <p:attrName>ppt_x</p:attrName>
                                        </p:attrNameLst>
                                      </p:cBhvr>
                                      <p:tavLst>
                                        <p:tav tm="0">
                                          <p:val>
                                            <p:strVal val="#ppt_x"/>
                                          </p:val>
                                        </p:tav>
                                        <p:tav tm="100000">
                                          <p:val>
                                            <p:strVal val="#ppt_x"/>
                                          </p:val>
                                        </p:tav>
                                      </p:tavLst>
                                    </p:anim>
                                    <p:anim calcmode="lin" valueType="num">
                                      <p:cBhvr>
                                        <p:cTn id="78" dur="1000" fill="hold"/>
                                        <p:tgtEl>
                                          <p:spTgt spid="21"/>
                                        </p:tgtEl>
                                        <p:attrNameLst>
                                          <p:attrName>ppt_y</p:attrName>
                                        </p:attrNameLst>
                                      </p:cBhvr>
                                      <p:tavLst>
                                        <p:tav tm="0">
                                          <p:val>
                                            <p:strVal val="#ppt_y+.1"/>
                                          </p:val>
                                        </p:tav>
                                        <p:tav tm="100000">
                                          <p:val>
                                            <p:strVal val="#ppt_y"/>
                                          </p:val>
                                        </p:tav>
                                      </p:tavLst>
                                    </p:anim>
                                  </p:childTnLst>
                                </p:cTn>
                              </p:par>
                            </p:childTnLst>
                          </p:cTn>
                        </p:par>
                        <p:par>
                          <p:cTn id="79" fill="hold">
                            <p:stCondLst>
                              <p:cond delay="5000"/>
                            </p:stCondLst>
                            <p:childTnLst>
                              <p:par>
                                <p:cTn id="80" presetID="42" presetClass="entr" presetSubtype="0" fill="hold" nodeType="after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23">
                                            <p:txEl>
                                              <p:pRg st="0" end="0"/>
                                            </p:txEl>
                                          </p:spTgt>
                                        </p:tgtEl>
                                        <p:attrNameLst>
                                          <p:attrName>style.visibility</p:attrName>
                                        </p:attrNameLst>
                                      </p:cBhvr>
                                      <p:to>
                                        <p:strVal val="visible"/>
                                      </p:to>
                                    </p:set>
                                    <p:animEffect transition="in" filter="fade">
                                      <p:cBhvr>
                                        <p:cTn id="87" dur="1000"/>
                                        <p:tgtEl>
                                          <p:spTgt spid="23">
                                            <p:txEl>
                                              <p:pRg st="0" end="0"/>
                                            </p:txEl>
                                          </p:spTgt>
                                        </p:tgtEl>
                                      </p:cBhvr>
                                    </p:animEffect>
                                    <p:anim calcmode="lin" valueType="num">
                                      <p:cBhvr>
                                        <p:cTn id="88"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89" dur="1000" fill="hold"/>
                                        <p:tgtEl>
                                          <p:spTgt spid="23">
                                            <p:txEl>
                                              <p:pRg st="0" end="0"/>
                                            </p:txEl>
                                          </p:spTgt>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1000"/>
                                        <p:tgtEl>
                                          <p:spTgt spid="25"/>
                                        </p:tgtEl>
                                      </p:cBhvr>
                                    </p:animEffect>
                                    <p:anim calcmode="lin" valueType="num">
                                      <p:cBhvr>
                                        <p:cTn id="93" dur="1000" fill="hold"/>
                                        <p:tgtEl>
                                          <p:spTgt spid="25"/>
                                        </p:tgtEl>
                                        <p:attrNameLst>
                                          <p:attrName>ppt_x</p:attrName>
                                        </p:attrNameLst>
                                      </p:cBhvr>
                                      <p:tavLst>
                                        <p:tav tm="0">
                                          <p:val>
                                            <p:strVal val="#ppt_x"/>
                                          </p:val>
                                        </p:tav>
                                        <p:tav tm="100000">
                                          <p:val>
                                            <p:strVal val="#ppt_x"/>
                                          </p:val>
                                        </p:tav>
                                      </p:tavLst>
                                    </p:anim>
                                    <p:anim calcmode="lin" valueType="num">
                                      <p:cBhvr>
                                        <p:cTn id="94" dur="1000" fill="hold"/>
                                        <p:tgtEl>
                                          <p:spTgt spid="2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1000"/>
                                        <p:tgtEl>
                                          <p:spTgt spid="24"/>
                                        </p:tgtEl>
                                      </p:cBhvr>
                                    </p:animEffect>
                                    <p:anim calcmode="lin" valueType="num">
                                      <p:cBhvr>
                                        <p:cTn id="98" dur="1000" fill="hold"/>
                                        <p:tgtEl>
                                          <p:spTgt spid="24"/>
                                        </p:tgtEl>
                                        <p:attrNameLst>
                                          <p:attrName>ppt_x</p:attrName>
                                        </p:attrNameLst>
                                      </p:cBhvr>
                                      <p:tavLst>
                                        <p:tav tm="0">
                                          <p:val>
                                            <p:strVal val="#ppt_x"/>
                                          </p:val>
                                        </p:tav>
                                        <p:tav tm="100000">
                                          <p:val>
                                            <p:strVal val="#ppt_x"/>
                                          </p:val>
                                        </p:tav>
                                      </p:tavLst>
                                    </p:anim>
                                    <p:anim calcmode="lin" valueType="num">
                                      <p:cBhvr>
                                        <p:cTn id="99" dur="1000" fill="hold"/>
                                        <p:tgtEl>
                                          <p:spTgt spid="24"/>
                                        </p:tgtEl>
                                        <p:attrNameLst>
                                          <p:attrName>ppt_y</p:attrName>
                                        </p:attrNameLst>
                                      </p:cBhvr>
                                      <p:tavLst>
                                        <p:tav tm="0">
                                          <p:val>
                                            <p:strVal val="#ppt_y+.1"/>
                                          </p:val>
                                        </p:tav>
                                        <p:tav tm="100000">
                                          <p:val>
                                            <p:strVal val="#ppt_y"/>
                                          </p:val>
                                        </p:tav>
                                      </p:tavLst>
                                    </p:anim>
                                  </p:childTnLst>
                                </p:cTn>
                              </p:par>
                            </p:childTnLst>
                          </p:cTn>
                        </p:par>
                        <p:par>
                          <p:cTn id="100" fill="hold">
                            <p:stCondLst>
                              <p:cond delay="6000"/>
                            </p:stCondLst>
                            <p:childTnLst>
                              <p:par>
                                <p:cTn id="101" presetID="42" presetClass="entr" presetSubtype="0" fill="hold" nodeType="afterEffect">
                                  <p:stCondLst>
                                    <p:cond delay="0"/>
                                  </p:stCondLst>
                                  <p:childTnLst>
                                    <p:set>
                                      <p:cBhvr>
                                        <p:cTn id="102" dur="1" fill="hold">
                                          <p:stCondLst>
                                            <p:cond delay="0"/>
                                          </p:stCondLst>
                                        </p:cTn>
                                        <p:tgtEl>
                                          <p:spTgt spid="17"/>
                                        </p:tgtEl>
                                        <p:attrNameLst>
                                          <p:attrName>style.visibility</p:attrName>
                                        </p:attrNameLst>
                                      </p:cBhvr>
                                      <p:to>
                                        <p:strVal val="visible"/>
                                      </p:to>
                                    </p:set>
                                    <p:animEffect transition="in" filter="fade">
                                      <p:cBhvr>
                                        <p:cTn id="103" dur="1000"/>
                                        <p:tgtEl>
                                          <p:spTgt spid="17"/>
                                        </p:tgtEl>
                                      </p:cBhvr>
                                    </p:animEffect>
                                    <p:anim calcmode="lin" valueType="num">
                                      <p:cBhvr>
                                        <p:cTn id="104" dur="1000" fill="hold"/>
                                        <p:tgtEl>
                                          <p:spTgt spid="17"/>
                                        </p:tgtEl>
                                        <p:attrNameLst>
                                          <p:attrName>ppt_x</p:attrName>
                                        </p:attrNameLst>
                                      </p:cBhvr>
                                      <p:tavLst>
                                        <p:tav tm="0">
                                          <p:val>
                                            <p:strVal val="#ppt_x"/>
                                          </p:val>
                                        </p:tav>
                                        <p:tav tm="100000">
                                          <p:val>
                                            <p:strVal val="#ppt_x"/>
                                          </p:val>
                                        </p:tav>
                                      </p:tavLst>
                                    </p:anim>
                                    <p:anim calcmode="lin" valueType="num">
                                      <p:cBhvr>
                                        <p:cTn id="105" dur="1000" fill="hold"/>
                                        <p:tgtEl>
                                          <p:spTgt spid="17"/>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26">
                                            <p:txEl>
                                              <p:pRg st="0" end="0"/>
                                            </p:txEl>
                                          </p:spTgt>
                                        </p:tgtEl>
                                        <p:attrNameLst>
                                          <p:attrName>style.visibility</p:attrName>
                                        </p:attrNameLst>
                                      </p:cBhvr>
                                      <p:to>
                                        <p:strVal val="visible"/>
                                      </p:to>
                                    </p:set>
                                    <p:animEffect transition="in" filter="fade">
                                      <p:cBhvr>
                                        <p:cTn id="108" dur="1000"/>
                                        <p:tgtEl>
                                          <p:spTgt spid="26">
                                            <p:txEl>
                                              <p:pRg st="0" end="0"/>
                                            </p:txEl>
                                          </p:spTgt>
                                        </p:tgtEl>
                                      </p:cBhvr>
                                    </p:animEffect>
                                    <p:anim calcmode="lin" valueType="num">
                                      <p:cBhvr>
                                        <p:cTn id="109" dur="10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110" dur="1000" fill="hold"/>
                                        <p:tgtEl>
                                          <p:spTgt spid="26">
                                            <p:txEl>
                                              <p:pRg st="0" end="0"/>
                                            </p:txEl>
                                          </p:spTgt>
                                        </p:tgtEl>
                                        <p:attrNameLst>
                                          <p:attrName>ppt_y</p:attrName>
                                        </p:attrNameLst>
                                      </p:cBhvr>
                                      <p:tavLst>
                                        <p:tav tm="0">
                                          <p:val>
                                            <p:strVal val="#ppt_y+.1"/>
                                          </p:val>
                                        </p:tav>
                                        <p:tav tm="100000">
                                          <p:val>
                                            <p:strVal val="#ppt_y"/>
                                          </p:val>
                                        </p:tav>
                                      </p:tavLst>
                                    </p:anim>
                                  </p:childTnLst>
                                </p:cTn>
                              </p:par>
                              <p:par>
                                <p:cTn id="111" presetID="42" presetClass="entr" presetSubtype="0" fill="hold" grpId="0" nodeType="withEffect">
                                  <p:stCondLst>
                                    <p:cond delay="0"/>
                                  </p:stCondLst>
                                  <p:childTnLst>
                                    <p:set>
                                      <p:cBhvr>
                                        <p:cTn id="112" dur="1" fill="hold">
                                          <p:stCondLst>
                                            <p:cond delay="0"/>
                                          </p:stCondLst>
                                        </p:cTn>
                                        <p:tgtEl>
                                          <p:spTgt spid="28"/>
                                        </p:tgtEl>
                                        <p:attrNameLst>
                                          <p:attrName>style.visibility</p:attrName>
                                        </p:attrNameLst>
                                      </p:cBhvr>
                                      <p:to>
                                        <p:strVal val="visible"/>
                                      </p:to>
                                    </p:set>
                                    <p:animEffect transition="in" filter="fade">
                                      <p:cBhvr>
                                        <p:cTn id="113" dur="1000"/>
                                        <p:tgtEl>
                                          <p:spTgt spid="28"/>
                                        </p:tgtEl>
                                      </p:cBhvr>
                                    </p:animEffect>
                                    <p:anim calcmode="lin" valueType="num">
                                      <p:cBhvr>
                                        <p:cTn id="114" dur="1000" fill="hold"/>
                                        <p:tgtEl>
                                          <p:spTgt spid="28"/>
                                        </p:tgtEl>
                                        <p:attrNameLst>
                                          <p:attrName>ppt_x</p:attrName>
                                        </p:attrNameLst>
                                      </p:cBhvr>
                                      <p:tavLst>
                                        <p:tav tm="0">
                                          <p:val>
                                            <p:strVal val="#ppt_x"/>
                                          </p:val>
                                        </p:tav>
                                        <p:tav tm="100000">
                                          <p:val>
                                            <p:strVal val="#ppt_x"/>
                                          </p:val>
                                        </p:tav>
                                      </p:tavLst>
                                    </p:anim>
                                    <p:anim calcmode="lin" valueType="num">
                                      <p:cBhvr>
                                        <p:cTn id="115" dur="1000" fill="hold"/>
                                        <p:tgtEl>
                                          <p:spTgt spid="2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fade">
                                      <p:cBhvr>
                                        <p:cTn id="118" dur="1000"/>
                                        <p:tgtEl>
                                          <p:spTgt spid="27"/>
                                        </p:tgtEl>
                                      </p:cBhvr>
                                    </p:animEffect>
                                    <p:anim calcmode="lin" valueType="num">
                                      <p:cBhvr>
                                        <p:cTn id="119" dur="1000" fill="hold"/>
                                        <p:tgtEl>
                                          <p:spTgt spid="27"/>
                                        </p:tgtEl>
                                        <p:attrNameLst>
                                          <p:attrName>ppt_x</p:attrName>
                                        </p:attrNameLst>
                                      </p:cBhvr>
                                      <p:tavLst>
                                        <p:tav tm="0">
                                          <p:val>
                                            <p:strVal val="#ppt_x"/>
                                          </p:val>
                                        </p:tav>
                                        <p:tav tm="100000">
                                          <p:val>
                                            <p:strVal val="#ppt_x"/>
                                          </p:val>
                                        </p:tav>
                                      </p:tavLst>
                                    </p:anim>
                                    <p:anim calcmode="lin" valueType="num">
                                      <p:cBhvr>
                                        <p:cTn id="12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20" grpId="0" build="p"/>
      <p:bldP spid="21" grpId="0"/>
      <p:bldP spid="22" grpId="0"/>
      <p:bldP spid="23" grpId="0" build="p"/>
      <p:bldP spid="24" grpId="0"/>
      <p:bldP spid="25" grpId="0"/>
      <p:bldP spid="26" grpId="0" build="p"/>
      <p:bldP spid="27" grpId="0"/>
      <p:bldP spid="28" grpId="0"/>
      <p:bldP spid="47" grpId="0" build="p"/>
      <p:bldP spid="48"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9"/>
          <p:cNvSpPr/>
          <p:nvPr/>
        </p:nvSpPr>
        <p:spPr>
          <a:xfrm>
            <a:off x="0" y="6035322"/>
            <a:ext cx="9144000" cy="847849"/>
          </a:xfrm>
          <a:prstGeom prst="rect">
            <a:avLst/>
          </a:prstGeom>
          <a:solidFill>
            <a:schemeClr val="bg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6" name="Shape 39"/>
          <p:cNvSpPr/>
          <p:nvPr/>
        </p:nvSpPr>
        <p:spPr>
          <a:xfrm>
            <a:off x="800099" y="2773075"/>
            <a:ext cx="7543801" cy="4110096"/>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800099" y="3169847"/>
            <a:ext cx="7543801" cy="2051844"/>
          </a:xfrm>
          <a:prstGeom prst="rect">
            <a:avLst/>
          </a:prstGeom>
          <a:noFill/>
        </p:spPr>
        <p:txBody>
          <a:bodyPr wrap="square" lIns="0" tIns="0" rIns="0" bIns="0" rtlCol="0">
            <a:spAutoFit/>
          </a:bodyPr>
          <a:lstStyle/>
          <a:p>
            <a:pPr algn="ctr">
              <a:lnSpc>
                <a:spcPts val="4000"/>
              </a:lnSpc>
            </a:pPr>
            <a:r>
              <a:rPr lang="en-US" sz="2500" dirty="0" smtClean="0">
                <a:solidFill>
                  <a:schemeClr val="bg1"/>
                </a:solidFill>
                <a:latin typeface="Kontrapunkt Bob Light" panose="02000000000000000000" pitchFamily="50" charset="0"/>
              </a:rPr>
              <a:t>Using Remote Sensing </a:t>
            </a:r>
            <a:r>
              <a:rPr lang="en-US" sz="2500" dirty="0">
                <a:solidFill>
                  <a:schemeClr val="bg1"/>
                </a:solidFill>
                <a:latin typeface="Kontrapunkt Bob Light" panose="02000000000000000000" pitchFamily="50" charset="0"/>
              </a:rPr>
              <a:t>a</a:t>
            </a:r>
            <a:r>
              <a:rPr lang="en-US" sz="2500" dirty="0" smtClean="0">
                <a:solidFill>
                  <a:schemeClr val="bg1"/>
                </a:solidFill>
                <a:latin typeface="Kontrapunkt Bob Light" panose="02000000000000000000" pitchFamily="50" charset="0"/>
              </a:rPr>
              <a:t>nd GIS To Perform Monitoring of Fish Corrals And Suitability Analysis on Possible Areas Of Erection in </a:t>
            </a:r>
            <a:r>
              <a:rPr lang="en-US" sz="2500" dirty="0" err="1" smtClean="0">
                <a:solidFill>
                  <a:schemeClr val="bg1"/>
                </a:solidFill>
                <a:latin typeface="Kontrapunkt Bob Light" panose="02000000000000000000" pitchFamily="50" charset="0"/>
              </a:rPr>
              <a:t>Victorias</a:t>
            </a:r>
            <a:r>
              <a:rPr lang="en-US" sz="2500" dirty="0" smtClean="0">
                <a:solidFill>
                  <a:schemeClr val="bg1"/>
                </a:solidFill>
                <a:latin typeface="Kontrapunkt Bob Light" panose="02000000000000000000" pitchFamily="50" charset="0"/>
              </a:rPr>
              <a:t> City, Negros Occidental</a:t>
            </a:r>
            <a:endParaRPr lang="en-GB" sz="2500" dirty="0">
              <a:solidFill>
                <a:schemeClr val="bg1"/>
              </a:solidFill>
              <a:latin typeface="Kontrapunkt Bob Light" panose="02000000000000000000" pitchFamily="50" charset="0"/>
            </a:endParaRPr>
          </a:p>
        </p:txBody>
      </p:sp>
      <p:sp>
        <p:nvSpPr>
          <p:cNvPr id="11" name="TextBox 10"/>
          <p:cNvSpPr txBox="1"/>
          <p:nvPr/>
        </p:nvSpPr>
        <p:spPr>
          <a:xfrm>
            <a:off x="3055245" y="5801648"/>
            <a:ext cx="3100376" cy="200055"/>
          </a:xfrm>
          <a:prstGeom prst="rect">
            <a:avLst/>
          </a:prstGeom>
          <a:noFill/>
        </p:spPr>
        <p:txBody>
          <a:bodyPr wrap="square" lIns="0" tIns="0" rIns="0" bIns="0" rtlCol="0">
            <a:spAutoFit/>
          </a:bodyPr>
          <a:lstStyle/>
          <a:p>
            <a:pPr algn="ctr"/>
            <a:r>
              <a:rPr lang="en-GB" sz="1300" b="1" dirty="0" smtClean="0">
                <a:solidFill>
                  <a:schemeClr val="bg1"/>
                </a:solidFill>
                <a:latin typeface="Kontrapunkt Bob" panose="02000000000000000000" pitchFamily="50" charset="0"/>
              </a:rPr>
              <a:t>Mark Anthony A. </a:t>
            </a:r>
            <a:r>
              <a:rPr lang="en-GB" sz="1300" b="1" dirty="0" err="1" smtClean="0">
                <a:solidFill>
                  <a:schemeClr val="bg1"/>
                </a:solidFill>
                <a:latin typeface="Kontrapunkt Bob" panose="02000000000000000000" pitchFamily="50" charset="0"/>
              </a:rPr>
              <a:t>Cabanlit</a:t>
            </a:r>
            <a:endParaRPr lang="en-GB" sz="1300" b="1" dirty="0">
              <a:solidFill>
                <a:schemeClr val="bg1"/>
              </a:solidFill>
              <a:latin typeface="Kontrapunkt Bob" panose="02000000000000000000" pitchFamily="50" charset="0"/>
            </a:endParaRPr>
          </a:p>
        </p:txBody>
      </p:sp>
      <p:sp>
        <p:nvSpPr>
          <p:cNvPr id="12" name="TextBox 11"/>
          <p:cNvSpPr txBox="1"/>
          <p:nvPr/>
        </p:nvSpPr>
        <p:spPr>
          <a:xfrm>
            <a:off x="3220344" y="6050927"/>
            <a:ext cx="2738823" cy="138499"/>
          </a:xfrm>
          <a:prstGeom prst="rect">
            <a:avLst/>
          </a:prstGeom>
          <a:noFill/>
        </p:spPr>
        <p:txBody>
          <a:bodyPr wrap="square" lIns="0" tIns="0" rIns="0" bIns="0" rtlCol="0">
            <a:spAutoFit/>
          </a:bodyPr>
          <a:lstStyle/>
          <a:p>
            <a:pPr algn="ctr"/>
            <a:r>
              <a:rPr lang="en-GB" sz="900" dirty="0" err="1" smtClean="0">
                <a:solidFill>
                  <a:schemeClr val="bg1"/>
                </a:solidFill>
                <a:latin typeface="Kontrapunkt Bob" panose="02000000000000000000" pitchFamily="50" charset="0"/>
              </a:rPr>
              <a:t>Presentor</a:t>
            </a:r>
            <a:endParaRPr lang="en-GB" sz="900" dirty="0">
              <a:solidFill>
                <a:schemeClr val="bg1"/>
              </a:solidFill>
              <a:latin typeface="Kontrapunkt Bob" panose="02000000000000000000" pitchFamily="50" charset="0"/>
            </a:endParaRPr>
          </a:p>
        </p:txBody>
      </p:sp>
      <p:sp>
        <p:nvSpPr>
          <p:cNvPr id="13" name="Text Placeholder 2"/>
          <p:cNvSpPr>
            <a:spLocks noGrp="1"/>
          </p:cNvSpPr>
          <p:nvPr>
            <p:ph type="body" sz="quarter" idx="11"/>
          </p:nvPr>
        </p:nvSpPr>
        <p:spPr>
          <a:xfrm>
            <a:off x="2838450" y="1861810"/>
            <a:ext cx="3486149" cy="295780"/>
          </a:xfrm>
          <a:noFill/>
        </p:spPr>
        <p:txBody>
          <a:bodyPr anchor="ctr">
            <a:noAutofit/>
          </a:bodyPr>
          <a:lstStyle/>
          <a:p>
            <a:pPr algn="ctr"/>
            <a:r>
              <a:rPr lang="en-GB" sz="1400" dirty="0" smtClean="0"/>
              <a:t>University of the Philippines Cebu</a:t>
            </a:r>
            <a:endParaRPr lang="en-GB" sz="1400" dirty="0"/>
          </a:p>
        </p:txBody>
      </p:sp>
      <p:sp>
        <p:nvSpPr>
          <p:cNvPr id="14" name="TextBox 13"/>
          <p:cNvSpPr txBox="1"/>
          <p:nvPr/>
        </p:nvSpPr>
        <p:spPr>
          <a:xfrm>
            <a:off x="3908855" y="2157590"/>
            <a:ext cx="1330446" cy="130805"/>
          </a:xfrm>
          <a:prstGeom prst="rect">
            <a:avLst/>
          </a:prstGeom>
          <a:noFill/>
        </p:spPr>
        <p:txBody>
          <a:bodyPr wrap="square" lIns="0" tIns="0" rIns="0" bIns="0" rtlCol="0">
            <a:spAutoFit/>
          </a:bodyPr>
          <a:lstStyle/>
          <a:p>
            <a:pPr algn="ctr"/>
            <a:r>
              <a:rPr lang="en-GB" sz="850" b="1" dirty="0" smtClean="0">
                <a:solidFill>
                  <a:schemeClr val="bg1">
                    <a:lumMod val="65000"/>
                  </a:schemeClr>
                </a:solidFill>
                <a:latin typeface="Kontrapunkt Bob" panose="02000000000000000000" pitchFamily="50" charset="0"/>
              </a:rPr>
              <a:t>Phil-</a:t>
            </a:r>
            <a:r>
              <a:rPr lang="en-GB" sz="850" b="1" dirty="0" err="1" smtClean="0">
                <a:solidFill>
                  <a:schemeClr val="bg1">
                    <a:lumMod val="65000"/>
                  </a:schemeClr>
                </a:solidFill>
                <a:latin typeface="Kontrapunkt Bob" panose="02000000000000000000" pitchFamily="50" charset="0"/>
              </a:rPr>
              <a:t>LiDAR</a:t>
            </a:r>
            <a:r>
              <a:rPr lang="en-GB" sz="850" b="1" dirty="0" smtClean="0">
                <a:solidFill>
                  <a:schemeClr val="bg1">
                    <a:lumMod val="65000"/>
                  </a:schemeClr>
                </a:solidFill>
                <a:latin typeface="Kontrapunkt Bob" panose="02000000000000000000" pitchFamily="50" charset="0"/>
              </a:rPr>
              <a:t> 2</a:t>
            </a:r>
            <a:endParaRPr lang="en-GB" sz="850" b="1" dirty="0">
              <a:solidFill>
                <a:schemeClr val="bg1">
                  <a:lumMod val="65000"/>
                </a:schemeClr>
              </a:solidFill>
              <a:latin typeface="Kontrapunkt Bob" panose="02000000000000000000" pitchFamily="50"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6232" y="1287452"/>
            <a:ext cx="527047" cy="531838"/>
          </a:xfrm>
          <a:prstGeom prst="rect">
            <a:avLst/>
          </a:prstGeom>
        </p:spPr>
      </p:pic>
      <p:sp>
        <p:nvSpPr>
          <p:cNvPr id="16" name="Rectangle 15"/>
          <p:cNvSpPr/>
          <p:nvPr/>
        </p:nvSpPr>
        <p:spPr>
          <a:xfrm>
            <a:off x="335256" y="6308815"/>
            <a:ext cx="8509000" cy="553998"/>
          </a:xfrm>
          <a:prstGeom prst="rect">
            <a:avLst/>
          </a:prstGeom>
        </p:spPr>
        <p:txBody>
          <a:bodyPr wrap="square">
            <a:spAutoFit/>
          </a:bodyPr>
          <a:lstStyle/>
          <a:p>
            <a:pPr algn="ctr">
              <a:lnSpc>
                <a:spcPts val="1200"/>
              </a:lnSpc>
            </a:pPr>
            <a:r>
              <a:rPr lang="en-US" sz="800" dirty="0" smtClean="0">
                <a:solidFill>
                  <a:schemeClr val="accent1">
                    <a:lumMod val="20000"/>
                    <a:lumOff val="80000"/>
                  </a:schemeClr>
                </a:solidFill>
                <a:latin typeface="Kontrapunkt Bob" panose="02000000000000000000" pitchFamily="50" charset="0"/>
                <a:cs typeface="平成明朝"/>
              </a:rPr>
              <a:t>Judith </a:t>
            </a:r>
            <a:r>
              <a:rPr lang="en-US" sz="800" dirty="0">
                <a:solidFill>
                  <a:schemeClr val="accent1">
                    <a:lumMod val="20000"/>
                    <a:lumOff val="80000"/>
                  </a:schemeClr>
                </a:solidFill>
                <a:latin typeface="Kontrapunkt Bob" panose="02000000000000000000" pitchFamily="50" charset="0"/>
                <a:cs typeface="平成明朝"/>
              </a:rPr>
              <a:t>R. Silapan</a:t>
            </a:r>
            <a:r>
              <a:rPr lang="en-US" sz="800" baseline="30000" dirty="0">
                <a:solidFill>
                  <a:schemeClr val="accent1">
                    <a:lumMod val="20000"/>
                    <a:lumOff val="80000"/>
                  </a:schemeClr>
                </a:solidFill>
                <a:latin typeface="Kontrapunkt Bob" panose="02000000000000000000" pitchFamily="50" charset="0"/>
                <a:cs typeface="平成明朝"/>
              </a:rPr>
              <a:t>2</a:t>
            </a:r>
            <a:r>
              <a:rPr lang="en-US" sz="800" dirty="0">
                <a:solidFill>
                  <a:schemeClr val="accent1">
                    <a:lumMod val="20000"/>
                    <a:lumOff val="80000"/>
                  </a:schemeClr>
                </a:solidFill>
                <a:latin typeface="Kontrapunkt Bob" panose="02000000000000000000" pitchFamily="50" charset="0"/>
                <a:cs typeface="平成明朝"/>
              </a:rPr>
              <a:t>, Ariadne Victoria S. Pada</a:t>
            </a:r>
            <a:r>
              <a:rPr lang="en-US" sz="800" baseline="30000" dirty="0">
                <a:solidFill>
                  <a:schemeClr val="accent1">
                    <a:lumMod val="20000"/>
                    <a:lumOff val="80000"/>
                  </a:schemeClr>
                </a:solidFill>
                <a:latin typeface="Kontrapunkt Bob" panose="02000000000000000000" pitchFamily="50" charset="0"/>
                <a:cs typeface="平成明朝"/>
              </a:rPr>
              <a:t>1</a:t>
            </a:r>
            <a:r>
              <a:rPr lang="en-US" sz="800" dirty="0">
                <a:solidFill>
                  <a:schemeClr val="accent1">
                    <a:lumMod val="20000"/>
                    <a:lumOff val="80000"/>
                  </a:schemeClr>
                </a:solidFill>
                <a:latin typeface="Kontrapunkt Bob" panose="02000000000000000000" pitchFamily="50" charset="0"/>
                <a:cs typeface="平成明朝"/>
              </a:rPr>
              <a:t>, Florencio P. </a:t>
            </a:r>
            <a:r>
              <a:rPr lang="en-US" sz="800" dirty="0" err="1">
                <a:solidFill>
                  <a:schemeClr val="accent1">
                    <a:lumMod val="20000"/>
                    <a:lumOff val="80000"/>
                  </a:schemeClr>
                </a:solidFill>
                <a:latin typeface="Kontrapunkt Bob" panose="02000000000000000000" pitchFamily="50" charset="0"/>
                <a:cs typeface="平成明朝"/>
              </a:rPr>
              <a:t>Campomanes</a:t>
            </a:r>
            <a:r>
              <a:rPr lang="en-US" sz="800" dirty="0">
                <a:solidFill>
                  <a:schemeClr val="accent1">
                    <a:lumMod val="20000"/>
                    <a:lumOff val="80000"/>
                  </a:schemeClr>
                </a:solidFill>
                <a:latin typeface="Kontrapunkt Bob" panose="02000000000000000000" pitchFamily="50" charset="0"/>
                <a:cs typeface="平成明朝"/>
              </a:rPr>
              <a:t> V</a:t>
            </a:r>
            <a:r>
              <a:rPr lang="en-US" sz="800" baseline="30000" dirty="0">
                <a:solidFill>
                  <a:schemeClr val="accent1">
                    <a:lumMod val="20000"/>
                    <a:lumOff val="80000"/>
                  </a:schemeClr>
                </a:solidFill>
                <a:latin typeface="Kontrapunkt Bob" panose="02000000000000000000" pitchFamily="50" charset="0"/>
                <a:cs typeface="平成明朝"/>
              </a:rPr>
              <a:t>1</a:t>
            </a:r>
            <a:r>
              <a:rPr lang="en-US" sz="800" dirty="0">
                <a:solidFill>
                  <a:schemeClr val="accent1">
                    <a:lumMod val="20000"/>
                    <a:lumOff val="80000"/>
                  </a:schemeClr>
                </a:solidFill>
                <a:latin typeface="Kontrapunkt Bob" panose="02000000000000000000" pitchFamily="50" charset="0"/>
                <a:cs typeface="平成明朝"/>
              </a:rPr>
              <a:t>, </a:t>
            </a:r>
            <a:r>
              <a:rPr lang="en-US" sz="800" dirty="0" smtClean="0">
                <a:solidFill>
                  <a:schemeClr val="accent1">
                    <a:lumMod val="20000"/>
                    <a:lumOff val="80000"/>
                  </a:schemeClr>
                </a:solidFill>
                <a:latin typeface="Kontrapunkt Bob" panose="02000000000000000000" pitchFamily="50" charset="0"/>
                <a:cs typeface="平成明朝"/>
              </a:rPr>
              <a:t>Julius </a:t>
            </a:r>
            <a:r>
              <a:rPr lang="en-US" sz="800" dirty="0">
                <a:solidFill>
                  <a:schemeClr val="accent1">
                    <a:lumMod val="20000"/>
                    <a:lumOff val="80000"/>
                  </a:schemeClr>
                </a:solidFill>
                <a:latin typeface="Kontrapunkt Bob" panose="02000000000000000000" pitchFamily="50" charset="0"/>
                <a:cs typeface="平成明朝"/>
              </a:rPr>
              <a:t>Jason S. Garcia</a:t>
            </a:r>
            <a:r>
              <a:rPr lang="en-US" sz="800" baseline="30000" dirty="0">
                <a:solidFill>
                  <a:schemeClr val="accent1">
                    <a:lumMod val="20000"/>
                    <a:lumOff val="80000"/>
                  </a:schemeClr>
                </a:solidFill>
                <a:latin typeface="Kontrapunkt Bob" panose="02000000000000000000" pitchFamily="50" charset="0"/>
                <a:cs typeface="平成明朝"/>
              </a:rPr>
              <a:t>1 </a:t>
            </a:r>
            <a:endParaRPr lang="en-US" sz="800" dirty="0">
              <a:solidFill>
                <a:schemeClr val="accent1">
                  <a:lumMod val="20000"/>
                  <a:lumOff val="80000"/>
                </a:schemeClr>
              </a:solidFill>
              <a:latin typeface="Kontrapunkt Bob" panose="02000000000000000000" pitchFamily="50" charset="0"/>
              <a:cs typeface="平成明朝"/>
            </a:endParaRPr>
          </a:p>
          <a:p>
            <a:pPr algn="ctr">
              <a:lnSpc>
                <a:spcPts val="1200"/>
              </a:lnSpc>
            </a:pPr>
            <a:r>
              <a:rPr lang="en-US" sz="800" baseline="30000" dirty="0">
                <a:solidFill>
                  <a:schemeClr val="accent1">
                    <a:lumMod val="20000"/>
                    <a:lumOff val="80000"/>
                  </a:schemeClr>
                </a:solidFill>
                <a:latin typeface="Kontrapunkt Bob" panose="02000000000000000000" pitchFamily="50" charset="0"/>
                <a:cs typeface="平成明朝"/>
              </a:rPr>
              <a:t>1</a:t>
            </a:r>
            <a:r>
              <a:rPr lang="en-US" sz="800" dirty="0">
                <a:solidFill>
                  <a:schemeClr val="accent1">
                    <a:lumMod val="20000"/>
                    <a:lumOff val="80000"/>
                  </a:schemeClr>
                </a:solidFill>
                <a:latin typeface="Kontrapunkt Bob" panose="02000000000000000000" pitchFamily="50" charset="0"/>
                <a:cs typeface="平成明朝"/>
              </a:rPr>
              <a:t>University of the Philippines Cebu Phil-</a:t>
            </a:r>
            <a:r>
              <a:rPr lang="en-US" sz="800" dirty="0" err="1">
                <a:solidFill>
                  <a:schemeClr val="accent1">
                    <a:lumMod val="20000"/>
                    <a:lumOff val="80000"/>
                  </a:schemeClr>
                </a:solidFill>
                <a:latin typeface="Kontrapunkt Bob" panose="02000000000000000000" pitchFamily="50" charset="0"/>
                <a:cs typeface="平成明朝"/>
              </a:rPr>
              <a:t>LiDAR</a:t>
            </a:r>
            <a:r>
              <a:rPr lang="en-US" sz="800" dirty="0">
                <a:solidFill>
                  <a:schemeClr val="accent1">
                    <a:lumMod val="20000"/>
                    <a:lumOff val="80000"/>
                  </a:schemeClr>
                </a:solidFill>
                <a:latin typeface="Kontrapunkt Bob" panose="02000000000000000000" pitchFamily="50" charset="0"/>
                <a:cs typeface="平成明朝"/>
              </a:rPr>
              <a:t> 2, Cebu City, Cebu, Philippines</a:t>
            </a:r>
            <a:r>
              <a:rPr lang="en-US" sz="800" dirty="0" smtClean="0">
                <a:solidFill>
                  <a:schemeClr val="accent1">
                    <a:lumMod val="20000"/>
                    <a:lumOff val="80000"/>
                  </a:schemeClr>
                </a:solidFill>
                <a:latin typeface="Kontrapunkt Bob" panose="02000000000000000000" pitchFamily="50" charset="0"/>
                <a:cs typeface="平成明朝"/>
              </a:rPr>
              <a:t>,</a:t>
            </a:r>
            <a:endParaRPr lang="en-US" sz="800" dirty="0">
              <a:solidFill>
                <a:schemeClr val="accent1">
                  <a:lumMod val="20000"/>
                  <a:lumOff val="80000"/>
                </a:schemeClr>
              </a:solidFill>
              <a:latin typeface="Kontrapunkt Bob" panose="02000000000000000000" pitchFamily="50" charset="0"/>
              <a:cs typeface="平成明朝"/>
            </a:endParaRPr>
          </a:p>
          <a:p>
            <a:pPr algn="ctr">
              <a:lnSpc>
                <a:spcPts val="1200"/>
              </a:lnSpc>
            </a:pPr>
            <a:r>
              <a:rPr lang="en-US" sz="800" baseline="30000" dirty="0">
                <a:solidFill>
                  <a:schemeClr val="accent1">
                    <a:lumMod val="20000"/>
                    <a:lumOff val="80000"/>
                  </a:schemeClr>
                </a:solidFill>
                <a:latin typeface="Kontrapunkt Bob" panose="02000000000000000000" pitchFamily="50" charset="0"/>
                <a:cs typeface="平成明朝"/>
              </a:rPr>
              <a:t>2</a:t>
            </a:r>
            <a:r>
              <a:rPr lang="en-US" sz="800" dirty="0">
                <a:solidFill>
                  <a:schemeClr val="accent1">
                    <a:lumMod val="20000"/>
                    <a:lumOff val="80000"/>
                  </a:schemeClr>
                </a:solidFill>
                <a:latin typeface="Kontrapunkt Bob" panose="02000000000000000000" pitchFamily="50" charset="0"/>
                <a:cs typeface="平成明朝"/>
              </a:rPr>
              <a:t>University of the Philippines Cebu, Cebu City, Cebu, Philippines</a:t>
            </a:r>
            <a:r>
              <a:rPr lang="en-US" sz="800" dirty="0" smtClean="0">
                <a:solidFill>
                  <a:schemeClr val="accent1">
                    <a:lumMod val="20000"/>
                    <a:lumOff val="80000"/>
                  </a:schemeClr>
                </a:solidFill>
                <a:latin typeface="Kontrapunkt Bob" panose="02000000000000000000" pitchFamily="50" charset="0"/>
                <a:cs typeface="平成明朝"/>
              </a:rPr>
              <a:t>,</a:t>
            </a:r>
            <a:endParaRPr lang="en-US" sz="800" dirty="0">
              <a:solidFill>
                <a:schemeClr val="accent1">
                  <a:lumMod val="20000"/>
                  <a:lumOff val="80000"/>
                </a:schemeClr>
              </a:solidFill>
              <a:latin typeface="Kontrapunkt Bob" panose="02000000000000000000" pitchFamily="50" charset="0"/>
              <a:cs typeface="平成明朝"/>
            </a:endParaRPr>
          </a:p>
        </p:txBody>
      </p:sp>
    </p:spTree>
    <p:extLst>
      <p:ext uri="{BB962C8B-B14F-4D97-AF65-F5344CB8AC3E}">
        <p14:creationId xmlns:p14="http://schemas.microsoft.com/office/powerpoint/2010/main" val="409059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Effect transition="in" filter="fade">
                                      <p:cBhvr>
                                        <p:cTn id="14" dur="500"/>
                                        <p:tgtEl>
                                          <p:spTgt spid="13">
                                            <p:txEl>
                                              <p:pRg st="0" end="0"/>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par>
                          <p:cTn id="22" fill="hold">
                            <p:stCondLst>
                              <p:cond delay="2000"/>
                            </p:stCondLst>
                            <p:childTnLst>
                              <p:par>
                                <p:cTn id="23" presetID="18" presetClass="entr" presetSubtype="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strips(downRight)">
                                      <p:cBhvr>
                                        <p:cTn id="25" dur="500"/>
                                        <p:tgtEl>
                                          <p:spTgt spid="10"/>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3000"/>
                            </p:stCondLst>
                            <p:childTnLst>
                              <p:par>
                                <p:cTn id="34" presetID="42" presetClass="entr" presetSubtype="0"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1000"/>
                                        <p:tgtEl>
                                          <p:spTgt spid="16"/>
                                        </p:tgtEl>
                                      </p:cBhvr>
                                    </p:animEffect>
                                    <p:anim calcmode="lin" valueType="num">
                                      <p:cBhvr>
                                        <p:cTn id="37" dur="1000" fill="hold"/>
                                        <p:tgtEl>
                                          <p:spTgt spid="16"/>
                                        </p:tgtEl>
                                        <p:attrNameLst>
                                          <p:attrName>ppt_x</p:attrName>
                                        </p:attrNameLst>
                                      </p:cBhvr>
                                      <p:tavLst>
                                        <p:tav tm="0">
                                          <p:val>
                                            <p:strVal val="#ppt_x"/>
                                          </p:val>
                                        </p:tav>
                                        <p:tav tm="100000">
                                          <p:val>
                                            <p:strVal val="#ppt_x"/>
                                          </p:val>
                                        </p:tav>
                                      </p:tavLst>
                                    </p:anim>
                                    <p:anim calcmode="lin" valueType="num">
                                      <p:cBhvr>
                                        <p:cTn id="38"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3" grpId="0" build="p"/>
      <p:bldP spid="14"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smtClean="0"/>
              <a:t>17</a:t>
            </a:r>
            <a:endParaRPr lang="en-GB" sz="1200" b="1" dirty="0"/>
          </a:p>
        </p:txBody>
      </p:sp>
      <p:sp>
        <p:nvSpPr>
          <p:cNvPr id="5" name="Shape 4782"/>
          <p:cNvSpPr/>
          <p:nvPr/>
        </p:nvSpPr>
        <p:spPr>
          <a:xfrm>
            <a:off x="0" y="2239962"/>
            <a:ext cx="9144000" cy="3186109"/>
          </a:xfrm>
          <a:prstGeom prst="roundRect">
            <a:avLst>
              <a:gd name="adj" fmla="val 0"/>
            </a:avLst>
          </a:pr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6" name="TextBox 5"/>
          <p:cNvSpPr txBox="1"/>
          <p:nvPr/>
        </p:nvSpPr>
        <p:spPr>
          <a:xfrm>
            <a:off x="1056674" y="3652812"/>
            <a:ext cx="6902307" cy="589007"/>
          </a:xfrm>
          <a:prstGeom prst="rect">
            <a:avLst/>
          </a:prstGeom>
          <a:noFill/>
        </p:spPr>
        <p:txBody>
          <a:bodyPr wrap="square" lIns="0" tIns="0" rIns="0" bIns="0" rtlCol="0">
            <a:spAutoFit/>
          </a:bodyPr>
          <a:lstStyle/>
          <a:p>
            <a:pPr algn="ctr">
              <a:lnSpc>
                <a:spcPts val="4000"/>
              </a:lnSpc>
            </a:pPr>
            <a:r>
              <a:rPr lang="en-GB" sz="6000" i="1" dirty="0" smtClean="0">
                <a:solidFill>
                  <a:schemeClr val="bg1"/>
                </a:solidFill>
                <a:latin typeface="Kontrapunkt Bob Light" panose="02000000000000000000" pitchFamily="50" charset="0"/>
              </a:rPr>
              <a:t>THANK YOU!</a:t>
            </a:r>
            <a:endParaRPr lang="en-GB" sz="6000" i="1" dirty="0">
              <a:solidFill>
                <a:schemeClr val="bg1"/>
              </a:solidFill>
              <a:latin typeface="Kontrapunkt Bob Light" panose="02000000000000000000" pitchFamily="50" charset="0"/>
            </a:endParaRPr>
          </a:p>
        </p:txBody>
      </p:sp>
    </p:spTree>
    <p:extLst>
      <p:ext uri="{BB962C8B-B14F-4D97-AF65-F5344CB8AC3E}">
        <p14:creationId xmlns:p14="http://schemas.microsoft.com/office/powerpoint/2010/main" val="1239050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2" dur="250" fill="hold"/>
                                        <p:tgtEl>
                                          <p:spTgt spid="6"/>
                                        </p:tgtEl>
                                        <p:attrNameLst>
                                          <p:attrName>ppt_y</p:attrName>
                                        </p:attrNameLst>
                                      </p:cBhvr>
                                      <p:tavLst>
                                        <p:tav tm="0">
                                          <p:val>
                                            <p:strVal val="#ppt_y"/>
                                          </p:val>
                                        </p:tav>
                                        <p:tav tm="100000">
                                          <p:val>
                                            <p:strVal val="#ppt_y"/>
                                          </p:val>
                                        </p:tav>
                                      </p:tavLst>
                                    </p:anim>
                                    <p:anim calcmode="lin" valueType="num">
                                      <p:cBhvr>
                                        <p:cTn id="13"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4"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5" dur="25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Fishing Industry</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2</a:t>
            </a:r>
            <a:endParaRPr lang="en-GB" sz="1200" b="1" dirty="0"/>
          </a:p>
        </p:txBody>
      </p:sp>
      <p:sp>
        <p:nvSpPr>
          <p:cNvPr id="46" name="TextBox 45"/>
          <p:cNvSpPr txBox="1"/>
          <p:nvPr/>
        </p:nvSpPr>
        <p:spPr>
          <a:xfrm>
            <a:off x="2478536" y="1333097"/>
            <a:ext cx="4201134" cy="292388"/>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In the Philippines</a:t>
            </a:r>
            <a:endParaRPr lang="en-GB" sz="1300" dirty="0">
              <a:solidFill>
                <a:schemeClr val="bg1">
                  <a:lumMod val="50000"/>
                </a:schemeClr>
              </a:solidFill>
              <a:latin typeface="Kontrapunkt Bob Light" panose="02000000000000000000" pitchFamily="50" charset="0"/>
            </a:endParaRPr>
          </a:p>
        </p:txBody>
      </p:sp>
      <p:sp>
        <p:nvSpPr>
          <p:cNvPr id="5" name="Shape 3193"/>
          <p:cNvSpPr/>
          <p:nvPr/>
        </p:nvSpPr>
        <p:spPr>
          <a:xfrm>
            <a:off x="4107364" y="2175045"/>
            <a:ext cx="283082" cy="313491"/>
          </a:xfrm>
          <a:custGeom>
            <a:avLst/>
            <a:gdLst/>
            <a:ahLst/>
            <a:cxnLst>
              <a:cxn ang="0">
                <a:pos x="wd2" y="hd2"/>
              </a:cxn>
              <a:cxn ang="5400000">
                <a:pos x="wd2" y="hd2"/>
              </a:cxn>
              <a:cxn ang="10800000">
                <a:pos x="wd2" y="hd2"/>
              </a:cxn>
              <a:cxn ang="16200000">
                <a:pos x="wd2" y="hd2"/>
              </a:cxn>
            </a:cxnLst>
            <a:rect l="0" t="0" r="r" b="b"/>
            <a:pathLst>
              <a:path w="21600" h="21600" extrusionOk="0">
                <a:moveTo>
                  <a:pt x="20316" y="0"/>
                </a:moveTo>
                <a:cubicBezTo>
                  <a:pt x="20168" y="0"/>
                  <a:pt x="20112" y="160"/>
                  <a:pt x="20112" y="293"/>
                </a:cubicBezTo>
                <a:cubicBezTo>
                  <a:pt x="20112" y="450"/>
                  <a:pt x="20368" y="402"/>
                  <a:pt x="20541" y="422"/>
                </a:cubicBezTo>
                <a:cubicBezTo>
                  <a:pt x="20705" y="436"/>
                  <a:pt x="20724" y="586"/>
                  <a:pt x="20847" y="679"/>
                </a:cubicBezTo>
                <a:cubicBezTo>
                  <a:pt x="21055" y="839"/>
                  <a:pt x="21167" y="973"/>
                  <a:pt x="21437" y="1010"/>
                </a:cubicBezTo>
                <a:cubicBezTo>
                  <a:pt x="21457" y="959"/>
                  <a:pt x="21478" y="927"/>
                  <a:pt x="21478" y="873"/>
                </a:cubicBezTo>
                <a:cubicBezTo>
                  <a:pt x="21478" y="784"/>
                  <a:pt x="21381" y="761"/>
                  <a:pt x="21355" y="679"/>
                </a:cubicBezTo>
                <a:cubicBezTo>
                  <a:pt x="21206" y="252"/>
                  <a:pt x="20817" y="0"/>
                  <a:pt x="20316" y="0"/>
                </a:cubicBezTo>
                <a:close/>
                <a:moveTo>
                  <a:pt x="20771" y="1341"/>
                </a:moveTo>
                <a:cubicBezTo>
                  <a:pt x="20598" y="1341"/>
                  <a:pt x="20501" y="1359"/>
                  <a:pt x="20328" y="1345"/>
                </a:cubicBezTo>
                <a:cubicBezTo>
                  <a:pt x="20333" y="1451"/>
                  <a:pt x="20328" y="1511"/>
                  <a:pt x="20328" y="1616"/>
                </a:cubicBezTo>
                <a:cubicBezTo>
                  <a:pt x="20328" y="1777"/>
                  <a:pt x="20572" y="1736"/>
                  <a:pt x="20745" y="1782"/>
                </a:cubicBezTo>
                <a:cubicBezTo>
                  <a:pt x="20892" y="1819"/>
                  <a:pt x="20922" y="1984"/>
                  <a:pt x="21075" y="1984"/>
                </a:cubicBezTo>
                <a:lnTo>
                  <a:pt x="21600" y="1984"/>
                </a:lnTo>
                <a:lnTo>
                  <a:pt x="21600" y="1824"/>
                </a:lnTo>
                <a:cubicBezTo>
                  <a:pt x="21600" y="1704"/>
                  <a:pt x="21478" y="1667"/>
                  <a:pt x="21396" y="1579"/>
                </a:cubicBezTo>
                <a:cubicBezTo>
                  <a:pt x="21222" y="1401"/>
                  <a:pt x="21036" y="1341"/>
                  <a:pt x="20771" y="1341"/>
                </a:cubicBezTo>
                <a:cubicBezTo>
                  <a:pt x="20771" y="1341"/>
                  <a:pt x="20771" y="1341"/>
                  <a:pt x="20771" y="1341"/>
                </a:cubicBezTo>
                <a:close/>
                <a:moveTo>
                  <a:pt x="19767" y="7040"/>
                </a:moveTo>
                <a:cubicBezTo>
                  <a:pt x="19346" y="7163"/>
                  <a:pt x="19120" y="7389"/>
                  <a:pt x="18953" y="7757"/>
                </a:cubicBezTo>
                <a:cubicBezTo>
                  <a:pt x="19003" y="7762"/>
                  <a:pt x="19029" y="7776"/>
                  <a:pt x="19081" y="7776"/>
                </a:cubicBezTo>
                <a:cubicBezTo>
                  <a:pt x="19304" y="7776"/>
                  <a:pt x="19417" y="7660"/>
                  <a:pt x="19625" y="7592"/>
                </a:cubicBezTo>
                <a:cubicBezTo>
                  <a:pt x="19920" y="7490"/>
                  <a:pt x="20134" y="7367"/>
                  <a:pt x="20214" y="7095"/>
                </a:cubicBezTo>
                <a:cubicBezTo>
                  <a:pt x="20032" y="7054"/>
                  <a:pt x="19956" y="7026"/>
                  <a:pt x="19767" y="7040"/>
                </a:cubicBezTo>
                <a:cubicBezTo>
                  <a:pt x="19767" y="7040"/>
                  <a:pt x="19767" y="7040"/>
                  <a:pt x="19767" y="7040"/>
                </a:cubicBezTo>
                <a:close/>
                <a:moveTo>
                  <a:pt x="18953" y="8455"/>
                </a:moveTo>
                <a:cubicBezTo>
                  <a:pt x="18867" y="8341"/>
                  <a:pt x="18734" y="8359"/>
                  <a:pt x="18587" y="8327"/>
                </a:cubicBezTo>
                <a:cubicBezTo>
                  <a:pt x="18448" y="8295"/>
                  <a:pt x="18463" y="8134"/>
                  <a:pt x="18342" y="8069"/>
                </a:cubicBezTo>
                <a:lnTo>
                  <a:pt x="18176" y="8069"/>
                </a:lnTo>
                <a:cubicBezTo>
                  <a:pt x="18160" y="8373"/>
                  <a:pt x="18240" y="8547"/>
                  <a:pt x="18176" y="8842"/>
                </a:cubicBezTo>
                <a:cubicBezTo>
                  <a:pt x="18259" y="8850"/>
                  <a:pt x="18312" y="8859"/>
                  <a:pt x="18398" y="8859"/>
                </a:cubicBezTo>
                <a:cubicBezTo>
                  <a:pt x="18679" y="8859"/>
                  <a:pt x="18907" y="8708"/>
                  <a:pt x="18953" y="8455"/>
                </a:cubicBezTo>
                <a:cubicBezTo>
                  <a:pt x="18953" y="8455"/>
                  <a:pt x="18953" y="8455"/>
                  <a:pt x="18953" y="8455"/>
                </a:cubicBezTo>
                <a:close/>
                <a:moveTo>
                  <a:pt x="16780" y="10147"/>
                </a:moveTo>
                <a:cubicBezTo>
                  <a:pt x="16708" y="10147"/>
                  <a:pt x="16662" y="10161"/>
                  <a:pt x="16591" y="10165"/>
                </a:cubicBezTo>
                <a:cubicBezTo>
                  <a:pt x="16576" y="10367"/>
                  <a:pt x="16511" y="10477"/>
                  <a:pt x="16511" y="10680"/>
                </a:cubicBezTo>
                <a:cubicBezTo>
                  <a:pt x="16511" y="10827"/>
                  <a:pt x="16668" y="10867"/>
                  <a:pt x="16754" y="10993"/>
                </a:cubicBezTo>
                <a:cubicBezTo>
                  <a:pt x="16897" y="11194"/>
                  <a:pt x="17039" y="11269"/>
                  <a:pt x="17243" y="11433"/>
                </a:cubicBezTo>
                <a:lnTo>
                  <a:pt x="17345" y="11415"/>
                </a:lnTo>
                <a:cubicBezTo>
                  <a:pt x="17360" y="11333"/>
                  <a:pt x="17345" y="11282"/>
                  <a:pt x="17345" y="11200"/>
                </a:cubicBezTo>
                <a:cubicBezTo>
                  <a:pt x="17345" y="10744"/>
                  <a:pt x="17284" y="10147"/>
                  <a:pt x="16780" y="10147"/>
                </a:cubicBezTo>
                <a:cubicBezTo>
                  <a:pt x="16780" y="10147"/>
                  <a:pt x="16780" y="10147"/>
                  <a:pt x="16780" y="10147"/>
                </a:cubicBezTo>
                <a:close/>
                <a:moveTo>
                  <a:pt x="15735" y="12261"/>
                </a:moveTo>
                <a:lnTo>
                  <a:pt x="15735" y="12413"/>
                </a:lnTo>
                <a:cubicBezTo>
                  <a:pt x="15735" y="12601"/>
                  <a:pt x="15837" y="12697"/>
                  <a:pt x="15837" y="12887"/>
                </a:cubicBezTo>
                <a:lnTo>
                  <a:pt x="15920" y="12904"/>
                </a:lnTo>
                <a:cubicBezTo>
                  <a:pt x="16245" y="12730"/>
                  <a:pt x="16632" y="12656"/>
                  <a:pt x="16632" y="12315"/>
                </a:cubicBezTo>
                <a:cubicBezTo>
                  <a:pt x="16632" y="12215"/>
                  <a:pt x="16479" y="12197"/>
                  <a:pt x="16368" y="12206"/>
                </a:cubicBezTo>
                <a:cubicBezTo>
                  <a:pt x="16124" y="12229"/>
                  <a:pt x="15980" y="12261"/>
                  <a:pt x="15735" y="12261"/>
                </a:cubicBezTo>
                <a:cubicBezTo>
                  <a:pt x="15735" y="12261"/>
                  <a:pt x="15735" y="12261"/>
                  <a:pt x="15735" y="12261"/>
                </a:cubicBezTo>
                <a:close/>
                <a:moveTo>
                  <a:pt x="8428" y="17735"/>
                </a:moveTo>
                <a:lnTo>
                  <a:pt x="8428" y="17537"/>
                </a:lnTo>
                <a:lnTo>
                  <a:pt x="8168" y="17537"/>
                </a:lnTo>
                <a:cubicBezTo>
                  <a:pt x="8010" y="17537"/>
                  <a:pt x="7970" y="17679"/>
                  <a:pt x="7837" y="17757"/>
                </a:cubicBezTo>
                <a:lnTo>
                  <a:pt x="7837" y="17978"/>
                </a:lnTo>
                <a:cubicBezTo>
                  <a:pt x="7927" y="17974"/>
                  <a:pt x="7985" y="17978"/>
                  <a:pt x="8076" y="17978"/>
                </a:cubicBezTo>
                <a:cubicBezTo>
                  <a:pt x="8248" y="17978"/>
                  <a:pt x="8428" y="17890"/>
                  <a:pt x="8428" y="17735"/>
                </a:cubicBezTo>
                <a:cubicBezTo>
                  <a:pt x="8428" y="17735"/>
                  <a:pt x="8428" y="17735"/>
                  <a:pt x="8428" y="17735"/>
                </a:cubicBezTo>
                <a:close/>
                <a:moveTo>
                  <a:pt x="10504" y="16766"/>
                </a:moveTo>
                <a:cubicBezTo>
                  <a:pt x="10255" y="16672"/>
                  <a:pt x="10086" y="16618"/>
                  <a:pt x="9811" y="16618"/>
                </a:cubicBezTo>
                <a:cubicBezTo>
                  <a:pt x="9700" y="16618"/>
                  <a:pt x="9588" y="16683"/>
                  <a:pt x="9588" y="16783"/>
                </a:cubicBezTo>
                <a:cubicBezTo>
                  <a:pt x="9588" y="16976"/>
                  <a:pt x="9882" y="16935"/>
                  <a:pt x="10055" y="17040"/>
                </a:cubicBezTo>
                <a:cubicBezTo>
                  <a:pt x="10169" y="17109"/>
                  <a:pt x="10203" y="17224"/>
                  <a:pt x="10342" y="17224"/>
                </a:cubicBezTo>
                <a:cubicBezTo>
                  <a:pt x="10539" y="17224"/>
                  <a:pt x="10534" y="16945"/>
                  <a:pt x="10504" y="16766"/>
                </a:cubicBezTo>
                <a:cubicBezTo>
                  <a:pt x="10504" y="16766"/>
                  <a:pt x="10504" y="16766"/>
                  <a:pt x="10504" y="16766"/>
                </a:cubicBezTo>
                <a:close/>
                <a:moveTo>
                  <a:pt x="12703" y="16471"/>
                </a:moveTo>
                <a:cubicBezTo>
                  <a:pt x="12703" y="16540"/>
                  <a:pt x="12820" y="16526"/>
                  <a:pt x="12897" y="16526"/>
                </a:cubicBezTo>
                <a:cubicBezTo>
                  <a:pt x="13131" y="16526"/>
                  <a:pt x="13211" y="16361"/>
                  <a:pt x="13395" y="16231"/>
                </a:cubicBezTo>
                <a:cubicBezTo>
                  <a:pt x="13798" y="15951"/>
                  <a:pt x="14352" y="15905"/>
                  <a:pt x="14352" y="15450"/>
                </a:cubicBezTo>
                <a:cubicBezTo>
                  <a:pt x="14352" y="15327"/>
                  <a:pt x="14133" y="15344"/>
                  <a:pt x="14006" y="15385"/>
                </a:cubicBezTo>
                <a:cubicBezTo>
                  <a:pt x="13761" y="15469"/>
                  <a:pt x="13660" y="15606"/>
                  <a:pt x="13415" y="15698"/>
                </a:cubicBezTo>
                <a:cubicBezTo>
                  <a:pt x="13018" y="15845"/>
                  <a:pt x="12703" y="16080"/>
                  <a:pt x="12703" y="16471"/>
                </a:cubicBezTo>
                <a:cubicBezTo>
                  <a:pt x="12703" y="16471"/>
                  <a:pt x="12703" y="16471"/>
                  <a:pt x="12703" y="16471"/>
                </a:cubicBezTo>
                <a:close/>
                <a:moveTo>
                  <a:pt x="3215" y="20700"/>
                </a:moveTo>
                <a:cubicBezTo>
                  <a:pt x="3154" y="20652"/>
                  <a:pt x="3105" y="20608"/>
                  <a:pt x="3022" y="20608"/>
                </a:cubicBezTo>
                <a:cubicBezTo>
                  <a:pt x="2901" y="20608"/>
                  <a:pt x="2895" y="20741"/>
                  <a:pt x="2828" y="20827"/>
                </a:cubicBezTo>
                <a:cubicBezTo>
                  <a:pt x="2731" y="20953"/>
                  <a:pt x="2611" y="21003"/>
                  <a:pt x="2584" y="21158"/>
                </a:cubicBezTo>
                <a:cubicBezTo>
                  <a:pt x="2621" y="21168"/>
                  <a:pt x="2645" y="21195"/>
                  <a:pt x="2686" y="21195"/>
                </a:cubicBezTo>
                <a:cubicBezTo>
                  <a:pt x="2833" y="21195"/>
                  <a:pt x="2889" y="21066"/>
                  <a:pt x="3037" y="21066"/>
                </a:cubicBezTo>
                <a:lnTo>
                  <a:pt x="3439" y="21066"/>
                </a:lnTo>
                <a:cubicBezTo>
                  <a:pt x="3445" y="21011"/>
                  <a:pt x="3460" y="20974"/>
                  <a:pt x="3460" y="20919"/>
                </a:cubicBezTo>
                <a:cubicBezTo>
                  <a:pt x="3460" y="20819"/>
                  <a:pt x="3312" y="20741"/>
                  <a:pt x="3215" y="20700"/>
                </a:cubicBezTo>
                <a:cubicBezTo>
                  <a:pt x="3215" y="20700"/>
                  <a:pt x="3215" y="20700"/>
                  <a:pt x="3215" y="20700"/>
                </a:cubicBezTo>
                <a:close/>
                <a:moveTo>
                  <a:pt x="0" y="21287"/>
                </a:moveTo>
                <a:cubicBezTo>
                  <a:pt x="0" y="21411"/>
                  <a:pt x="51" y="21475"/>
                  <a:pt x="60" y="21600"/>
                </a:cubicBezTo>
                <a:cubicBezTo>
                  <a:pt x="244" y="21471"/>
                  <a:pt x="331" y="21287"/>
                  <a:pt x="569" y="21287"/>
                </a:cubicBezTo>
                <a:cubicBezTo>
                  <a:pt x="721" y="21287"/>
                  <a:pt x="792" y="21379"/>
                  <a:pt x="946" y="21379"/>
                </a:cubicBezTo>
                <a:cubicBezTo>
                  <a:pt x="1128" y="21379"/>
                  <a:pt x="1135" y="21172"/>
                  <a:pt x="1221" y="21031"/>
                </a:cubicBezTo>
                <a:cubicBezTo>
                  <a:pt x="1313" y="20873"/>
                  <a:pt x="1527" y="20841"/>
                  <a:pt x="1527" y="20663"/>
                </a:cubicBezTo>
                <a:cubicBezTo>
                  <a:pt x="1527" y="20516"/>
                  <a:pt x="1296" y="20479"/>
                  <a:pt x="1140" y="20516"/>
                </a:cubicBezTo>
                <a:cubicBezTo>
                  <a:pt x="924" y="20565"/>
                  <a:pt x="885" y="20744"/>
                  <a:pt x="692" y="20847"/>
                </a:cubicBezTo>
                <a:cubicBezTo>
                  <a:pt x="528" y="20928"/>
                  <a:pt x="391" y="20911"/>
                  <a:pt x="202" y="20939"/>
                </a:cubicBezTo>
                <a:cubicBezTo>
                  <a:pt x="40" y="20961"/>
                  <a:pt x="0" y="21136"/>
                  <a:pt x="0" y="21287"/>
                </a:cubicBezTo>
                <a:cubicBezTo>
                  <a:pt x="0" y="21287"/>
                  <a:pt x="0" y="21287"/>
                  <a:pt x="0" y="21287"/>
                </a:cubicBezTo>
                <a:close/>
              </a:path>
            </a:pathLst>
          </a:custGeom>
          <a:solidFill>
            <a:srgbClr val="57C6CF"/>
          </a:solidFill>
          <a:ln w="38100" cap="flat">
            <a:solidFill>
              <a:srgbClr val="FFFFFF"/>
            </a:solidFill>
            <a:prstDash val="solid"/>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3" name="TextBox 92"/>
          <p:cNvSpPr txBox="1"/>
          <p:nvPr/>
        </p:nvSpPr>
        <p:spPr>
          <a:xfrm>
            <a:off x="4899301" y="2331790"/>
            <a:ext cx="3444600" cy="246221"/>
          </a:xfrm>
          <a:prstGeom prst="rect">
            <a:avLst/>
          </a:prstGeom>
          <a:noFill/>
        </p:spPr>
        <p:txBody>
          <a:bodyPr wrap="square" lIns="0" tIns="0" rIns="0" bIns="0" rtlCol="0">
            <a:spAutoFit/>
          </a:bodyPr>
          <a:lstStyle/>
          <a:p>
            <a:pPr algn="ctr"/>
            <a:r>
              <a:rPr lang="en-GB" sz="1600" dirty="0" smtClean="0">
                <a:solidFill>
                  <a:schemeClr val="bg1">
                    <a:lumMod val="65000"/>
                  </a:schemeClr>
                </a:solidFill>
                <a:latin typeface="Kontrapunkt Bob" panose="02000000000000000000" pitchFamily="50" charset="0"/>
              </a:rPr>
              <a:t>Number of Fishing Operators</a:t>
            </a:r>
            <a:endParaRPr lang="en-GB" sz="1600" dirty="0">
              <a:solidFill>
                <a:schemeClr val="bg1">
                  <a:lumMod val="65000"/>
                </a:schemeClr>
              </a:solidFill>
              <a:latin typeface="Kontrapunkt Bob" panose="02000000000000000000" pitchFamily="50" charset="0"/>
            </a:endParaRPr>
          </a:p>
        </p:txBody>
      </p:sp>
      <p:sp>
        <p:nvSpPr>
          <p:cNvPr id="101" name="TextBox 100"/>
          <p:cNvSpPr txBox="1"/>
          <p:nvPr/>
        </p:nvSpPr>
        <p:spPr>
          <a:xfrm>
            <a:off x="291683" y="2387499"/>
            <a:ext cx="4098763" cy="246221"/>
          </a:xfrm>
          <a:prstGeom prst="rect">
            <a:avLst/>
          </a:prstGeom>
          <a:noFill/>
        </p:spPr>
        <p:txBody>
          <a:bodyPr wrap="square" lIns="0" tIns="0" rIns="0" bIns="0" rtlCol="0">
            <a:spAutoFit/>
          </a:bodyPr>
          <a:lstStyle/>
          <a:p>
            <a:pPr algn="ctr"/>
            <a:r>
              <a:rPr lang="en-GB" sz="1600" dirty="0" smtClean="0">
                <a:solidFill>
                  <a:schemeClr val="bg1">
                    <a:lumMod val="65000"/>
                  </a:schemeClr>
                </a:solidFill>
                <a:latin typeface="Kontrapunkt Bob" panose="02000000000000000000" pitchFamily="50" charset="0"/>
              </a:rPr>
              <a:t>Total Fish Production (in MT)</a:t>
            </a:r>
            <a:endParaRPr lang="en-GB" sz="1600" dirty="0">
              <a:solidFill>
                <a:schemeClr val="bg1">
                  <a:lumMod val="65000"/>
                </a:schemeClr>
              </a:solidFill>
              <a:latin typeface="Kontrapunkt Bob" panose="02000000000000000000" pitchFamily="50" charset="0"/>
            </a:endParaRPr>
          </a:p>
        </p:txBody>
      </p:sp>
      <p:graphicFrame>
        <p:nvGraphicFramePr>
          <p:cNvPr id="63" name="Chart 62"/>
          <p:cNvGraphicFramePr/>
          <p:nvPr>
            <p:extLst>
              <p:ext uri="{D42A27DB-BD31-4B8C-83A1-F6EECF244321}">
                <p14:modId xmlns:p14="http://schemas.microsoft.com/office/powerpoint/2010/main" val="3939052140"/>
              </p:ext>
            </p:extLst>
          </p:nvPr>
        </p:nvGraphicFramePr>
        <p:xfrm>
          <a:off x="368624" y="2635191"/>
          <a:ext cx="4021822" cy="31951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4" name="Chart 63"/>
          <p:cNvGraphicFramePr/>
          <p:nvPr>
            <p:extLst>
              <p:ext uri="{D42A27DB-BD31-4B8C-83A1-F6EECF244321}">
                <p14:modId xmlns:p14="http://schemas.microsoft.com/office/powerpoint/2010/main" val="1287062026"/>
              </p:ext>
            </p:extLst>
          </p:nvPr>
        </p:nvGraphicFramePr>
        <p:xfrm>
          <a:off x="4861019" y="2681823"/>
          <a:ext cx="4016568" cy="307883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22342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fade">
                                      <p:cBhvr>
                                        <p:cTn id="15" dur="500"/>
                                        <p:tgtEl>
                                          <p:spTgt spid="101"/>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randombar(horizontal)">
                                      <p:cBhvr>
                                        <p:cTn id="19" dur="500"/>
                                        <p:tgtEl>
                                          <p:spTgt spid="63"/>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randombar(horizontal)">
                                      <p:cBhvr>
                                        <p:cTn id="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93" grpId="0"/>
      <p:bldP spid="101" grpId="0"/>
      <p:bldGraphic spid="63" grpId="0">
        <p:bldAsOne/>
      </p:bldGraphic>
      <p:bldGraphic spid="6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2976063" y="589078"/>
            <a:ext cx="7758044" cy="746277"/>
          </a:xfrm>
        </p:spPr>
        <p:txBody>
          <a:bodyPr/>
          <a:lstStyle/>
          <a:p>
            <a:pPr lvl="0" algn="ctr"/>
            <a:r>
              <a:rPr lang="en-GB" dirty="0" smtClean="0"/>
              <a:t>Negros Occidental</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3</a:t>
            </a:r>
            <a:endParaRPr lang="en-GB" sz="1200" b="1" dirty="0"/>
          </a:p>
        </p:txBody>
      </p:sp>
      <p:sp>
        <p:nvSpPr>
          <p:cNvPr id="13" name="Shape 2547"/>
          <p:cNvSpPr/>
          <p:nvPr/>
        </p:nvSpPr>
        <p:spPr>
          <a:xfrm rot="10800000">
            <a:off x="5613044" y="3147780"/>
            <a:ext cx="4800782" cy="63113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757" y="21600"/>
                </a:lnTo>
                <a:lnTo>
                  <a:pt x="21600" y="0"/>
                </a:lnTo>
                <a:lnTo>
                  <a:pt x="0" y="0"/>
                </a:lnTo>
                <a:cubicBezTo>
                  <a:pt x="0" y="0"/>
                  <a:pt x="0" y="21600"/>
                  <a:pt x="0" y="2160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14" name="Shape 2548"/>
          <p:cNvSpPr/>
          <p:nvPr/>
        </p:nvSpPr>
        <p:spPr>
          <a:xfrm rot="10800000">
            <a:off x="5614485" y="3813143"/>
            <a:ext cx="4807403" cy="643535"/>
          </a:xfrm>
          <a:custGeom>
            <a:avLst/>
            <a:gdLst/>
            <a:ahLst/>
            <a:cxnLst>
              <a:cxn ang="0">
                <a:pos x="wd2" y="hd2"/>
              </a:cxn>
              <a:cxn ang="5400000">
                <a:pos x="wd2" y="hd2"/>
              </a:cxn>
              <a:cxn ang="10800000">
                <a:pos x="wd2" y="hd2"/>
              </a:cxn>
              <a:cxn ang="16200000">
                <a:pos x="wd2" y="hd2"/>
              </a:cxn>
            </a:cxnLst>
            <a:rect l="0" t="0" r="r" b="b"/>
            <a:pathLst>
              <a:path w="21600" h="21600" extrusionOk="0">
                <a:moveTo>
                  <a:pt x="30" y="21600"/>
                </a:moveTo>
                <a:lnTo>
                  <a:pt x="21600" y="21600"/>
                </a:lnTo>
                <a:lnTo>
                  <a:pt x="18744" y="0"/>
                </a:lnTo>
                <a:lnTo>
                  <a:pt x="0" y="1"/>
                </a:lnTo>
                <a:cubicBezTo>
                  <a:pt x="0" y="1"/>
                  <a:pt x="30" y="21600"/>
                  <a:pt x="30" y="2160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15" name="Shape 2549"/>
          <p:cNvSpPr/>
          <p:nvPr/>
        </p:nvSpPr>
        <p:spPr>
          <a:xfrm rot="10800000">
            <a:off x="6250189" y="4489998"/>
            <a:ext cx="4171699" cy="63638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599"/>
                </a:lnTo>
                <a:lnTo>
                  <a:pt x="18305" y="0"/>
                </a:lnTo>
                <a:lnTo>
                  <a:pt x="34" y="37"/>
                </a:lnTo>
                <a:cubicBezTo>
                  <a:pt x="34" y="37"/>
                  <a:pt x="0" y="21600"/>
                  <a:pt x="0" y="2160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16" name="Shape 2550"/>
          <p:cNvSpPr/>
          <p:nvPr/>
        </p:nvSpPr>
        <p:spPr>
          <a:xfrm rot="10800000">
            <a:off x="6245000" y="2483657"/>
            <a:ext cx="4168826" cy="63360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8283" y="21600"/>
                </a:lnTo>
                <a:lnTo>
                  <a:pt x="21600" y="0"/>
                </a:lnTo>
                <a:lnTo>
                  <a:pt x="0" y="0"/>
                </a:lnTo>
                <a:cubicBezTo>
                  <a:pt x="0" y="0"/>
                  <a:pt x="0" y="21600"/>
                  <a:pt x="0" y="2160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17" name="TextBox 16"/>
          <p:cNvSpPr txBox="1"/>
          <p:nvPr/>
        </p:nvSpPr>
        <p:spPr>
          <a:xfrm>
            <a:off x="784861" y="2749073"/>
            <a:ext cx="1742764" cy="138499"/>
          </a:xfrm>
          <a:prstGeom prst="rect">
            <a:avLst/>
          </a:prstGeom>
          <a:noFill/>
        </p:spPr>
        <p:txBody>
          <a:bodyPr wrap="square" lIns="0" tIns="0" rIns="0" bIns="0" rtlCol="0">
            <a:spAutoFit/>
          </a:bodyPr>
          <a:lstStyle/>
          <a:p>
            <a:r>
              <a:rPr lang="en-GB" sz="900" dirty="0">
                <a:solidFill>
                  <a:schemeClr val="bg1"/>
                </a:solidFill>
                <a:latin typeface="Kontrapunkt Bob" panose="02000000000000000000" pitchFamily="50" charset="0"/>
              </a:rPr>
              <a:t>1. Believe you are worthy</a:t>
            </a:r>
          </a:p>
        </p:txBody>
      </p:sp>
      <p:sp>
        <p:nvSpPr>
          <p:cNvPr id="18" name="TextBox 17"/>
          <p:cNvSpPr txBox="1"/>
          <p:nvPr/>
        </p:nvSpPr>
        <p:spPr>
          <a:xfrm>
            <a:off x="784860" y="3415751"/>
            <a:ext cx="2214708" cy="138499"/>
          </a:xfrm>
          <a:prstGeom prst="rect">
            <a:avLst/>
          </a:prstGeom>
          <a:noFill/>
        </p:spPr>
        <p:txBody>
          <a:bodyPr wrap="square" lIns="0" tIns="0" rIns="0" bIns="0" rtlCol="0">
            <a:spAutoFit/>
          </a:bodyPr>
          <a:lstStyle/>
          <a:p>
            <a:r>
              <a:rPr lang="en-GB" sz="900" dirty="0">
                <a:solidFill>
                  <a:schemeClr val="bg1"/>
                </a:solidFill>
                <a:latin typeface="Kontrapunkt Bob" panose="02000000000000000000" pitchFamily="50" charset="0"/>
              </a:rPr>
              <a:t>3. Appreciate what you already have</a:t>
            </a:r>
          </a:p>
        </p:txBody>
      </p:sp>
      <p:sp>
        <p:nvSpPr>
          <p:cNvPr id="19" name="TextBox 18"/>
          <p:cNvSpPr txBox="1"/>
          <p:nvPr/>
        </p:nvSpPr>
        <p:spPr>
          <a:xfrm>
            <a:off x="784860" y="4075659"/>
            <a:ext cx="2191203" cy="138499"/>
          </a:xfrm>
          <a:prstGeom prst="rect">
            <a:avLst/>
          </a:prstGeom>
          <a:noFill/>
        </p:spPr>
        <p:txBody>
          <a:bodyPr wrap="square" lIns="0" tIns="0" rIns="0" bIns="0" rtlCol="0">
            <a:spAutoFit/>
          </a:bodyPr>
          <a:lstStyle/>
          <a:p>
            <a:r>
              <a:rPr lang="en-GB" sz="900" dirty="0">
                <a:solidFill>
                  <a:schemeClr val="bg1"/>
                </a:solidFill>
                <a:latin typeface="Kontrapunkt Bob" panose="02000000000000000000" pitchFamily="50" charset="0"/>
              </a:rPr>
              <a:t>5. Use affirmations or vision boards</a:t>
            </a:r>
          </a:p>
        </p:txBody>
      </p:sp>
      <p:sp>
        <p:nvSpPr>
          <p:cNvPr id="21" name="TextBox 20"/>
          <p:cNvSpPr txBox="1"/>
          <p:nvPr/>
        </p:nvSpPr>
        <p:spPr>
          <a:xfrm>
            <a:off x="6571600" y="2567638"/>
            <a:ext cx="2543372" cy="553998"/>
          </a:xfrm>
          <a:prstGeom prst="rect">
            <a:avLst/>
          </a:prstGeom>
          <a:noFill/>
        </p:spPr>
        <p:txBody>
          <a:bodyPr wrap="square" lIns="0" tIns="0" rIns="0" bIns="0" rtlCol="0">
            <a:spAutoFit/>
          </a:bodyPr>
          <a:lstStyle/>
          <a:p>
            <a:pPr algn="r"/>
            <a:r>
              <a:rPr lang="en-US" sz="1200" dirty="0" smtClean="0">
                <a:solidFill>
                  <a:schemeClr val="bg1"/>
                </a:solidFill>
                <a:latin typeface="Kontrapunkt Bob" panose="02000000000000000000" pitchFamily="50" charset="0"/>
              </a:rPr>
              <a:t>Second </a:t>
            </a:r>
            <a:r>
              <a:rPr lang="en-US" sz="1200" dirty="0">
                <a:solidFill>
                  <a:schemeClr val="bg1"/>
                </a:solidFill>
                <a:latin typeface="Kontrapunkt Bob" panose="02000000000000000000" pitchFamily="50" charset="0"/>
              </a:rPr>
              <a:t>in terms of municipal fisheries production for marine fishing. </a:t>
            </a:r>
            <a:endParaRPr lang="en-GB" sz="1200" dirty="0">
              <a:solidFill>
                <a:schemeClr val="bg1"/>
              </a:solidFill>
              <a:latin typeface="Kontrapunkt Bob" panose="02000000000000000000" pitchFamily="50" charset="0"/>
            </a:endParaRPr>
          </a:p>
        </p:txBody>
      </p:sp>
      <p:sp>
        <p:nvSpPr>
          <p:cNvPr id="22" name="TextBox 21"/>
          <p:cNvSpPr txBox="1"/>
          <p:nvPr/>
        </p:nvSpPr>
        <p:spPr>
          <a:xfrm>
            <a:off x="6084389" y="3272377"/>
            <a:ext cx="3030583" cy="369332"/>
          </a:xfrm>
          <a:prstGeom prst="rect">
            <a:avLst/>
          </a:prstGeom>
          <a:noFill/>
        </p:spPr>
        <p:txBody>
          <a:bodyPr wrap="square" lIns="0" tIns="0" rIns="0" bIns="0" rtlCol="0">
            <a:spAutoFit/>
          </a:bodyPr>
          <a:lstStyle/>
          <a:p>
            <a:pPr algn="r"/>
            <a:r>
              <a:rPr lang="en-US" sz="1200" dirty="0" smtClean="0">
                <a:solidFill>
                  <a:schemeClr val="bg1"/>
                </a:solidFill>
                <a:latin typeface="Kontrapunkt Bob" panose="02000000000000000000" pitchFamily="50" charset="0"/>
              </a:rPr>
              <a:t>Second in </a:t>
            </a:r>
            <a:r>
              <a:rPr lang="en-US" sz="1200" dirty="0">
                <a:solidFill>
                  <a:schemeClr val="bg1"/>
                </a:solidFill>
                <a:latin typeface="Kontrapunkt Bob" panose="02000000000000000000" pitchFamily="50" charset="0"/>
              </a:rPr>
              <a:t>Aquaculture production in brackish water</a:t>
            </a:r>
            <a:endParaRPr lang="en-GB" sz="1200" dirty="0">
              <a:solidFill>
                <a:schemeClr val="bg1"/>
              </a:solidFill>
              <a:latin typeface="Kontrapunkt Bob" panose="02000000000000000000" pitchFamily="50" charset="0"/>
            </a:endParaRPr>
          </a:p>
        </p:txBody>
      </p:sp>
      <p:sp>
        <p:nvSpPr>
          <p:cNvPr id="23" name="TextBox 22"/>
          <p:cNvSpPr txBox="1"/>
          <p:nvPr/>
        </p:nvSpPr>
        <p:spPr>
          <a:xfrm>
            <a:off x="6789783" y="4539009"/>
            <a:ext cx="2325189" cy="553998"/>
          </a:xfrm>
          <a:prstGeom prst="rect">
            <a:avLst/>
          </a:prstGeom>
          <a:noFill/>
        </p:spPr>
        <p:txBody>
          <a:bodyPr wrap="square" lIns="0" tIns="0" rIns="0" bIns="0" rtlCol="0">
            <a:spAutoFit/>
          </a:bodyPr>
          <a:lstStyle/>
          <a:p>
            <a:pPr algn="r"/>
            <a:r>
              <a:rPr lang="en-US" sz="1200" dirty="0" smtClean="0">
                <a:solidFill>
                  <a:schemeClr val="bg1"/>
                </a:solidFill>
                <a:latin typeface="Kontrapunkt Bob" panose="02000000000000000000" pitchFamily="50" charset="0"/>
              </a:rPr>
              <a:t>Ranked 9 </a:t>
            </a:r>
            <a:r>
              <a:rPr lang="en-US" sz="1200" dirty="0">
                <a:solidFill>
                  <a:schemeClr val="bg1"/>
                </a:solidFill>
                <a:latin typeface="Kontrapunkt Bob" panose="02000000000000000000" pitchFamily="50" charset="0"/>
              </a:rPr>
              <a:t>for Aquacultures in Marine Waters producing only 408 metric tons of fish</a:t>
            </a:r>
            <a:endParaRPr lang="en-GB" sz="1200" dirty="0">
              <a:solidFill>
                <a:schemeClr val="bg1"/>
              </a:solidFill>
              <a:latin typeface="Kontrapunkt Bob" panose="02000000000000000000" pitchFamily="50" charset="0"/>
            </a:endParaRPr>
          </a:p>
        </p:txBody>
      </p:sp>
      <p:sp>
        <p:nvSpPr>
          <p:cNvPr id="24" name="TextBox 23"/>
          <p:cNvSpPr txBox="1"/>
          <p:nvPr/>
        </p:nvSpPr>
        <p:spPr>
          <a:xfrm>
            <a:off x="6084389" y="3907098"/>
            <a:ext cx="3030583" cy="553998"/>
          </a:xfrm>
          <a:prstGeom prst="rect">
            <a:avLst/>
          </a:prstGeom>
          <a:noFill/>
        </p:spPr>
        <p:txBody>
          <a:bodyPr wrap="square" lIns="0" tIns="0" rIns="0" bIns="0" rtlCol="0">
            <a:spAutoFit/>
          </a:bodyPr>
          <a:lstStyle/>
          <a:p>
            <a:pPr algn="r"/>
            <a:r>
              <a:rPr lang="en-US" sz="1200" dirty="0" smtClean="0">
                <a:solidFill>
                  <a:schemeClr val="bg1"/>
                </a:solidFill>
                <a:latin typeface="Kontrapunkt Bob" panose="02000000000000000000" pitchFamily="50" charset="0"/>
              </a:rPr>
              <a:t>Filled with fish </a:t>
            </a:r>
            <a:r>
              <a:rPr lang="en-US" sz="1200" dirty="0">
                <a:solidFill>
                  <a:schemeClr val="bg1"/>
                </a:solidFill>
                <a:latin typeface="Kontrapunkt Bob" panose="02000000000000000000" pitchFamily="50" charset="0"/>
              </a:rPr>
              <a:t>pen, fish cages, tidal set net, but it is mostly composed of fish corrals</a:t>
            </a:r>
            <a:endParaRPr lang="en-GB" sz="1200" dirty="0">
              <a:solidFill>
                <a:schemeClr val="bg1"/>
              </a:solidFill>
              <a:latin typeface="Kontrapunkt Bob" panose="02000000000000000000" pitchFamily="50" charset="0"/>
            </a:endParaRPr>
          </a:p>
        </p:txBody>
      </p:sp>
      <p:sp>
        <p:nvSpPr>
          <p:cNvPr id="27" name="TextBox 26"/>
          <p:cNvSpPr txBox="1"/>
          <p:nvPr/>
        </p:nvSpPr>
        <p:spPr>
          <a:xfrm>
            <a:off x="4754518" y="1310154"/>
            <a:ext cx="4201134" cy="292388"/>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Cities and Municipalities</a:t>
            </a:r>
            <a:endParaRPr lang="en-GB" sz="1300" dirty="0">
              <a:solidFill>
                <a:schemeClr val="bg1">
                  <a:lumMod val="50000"/>
                </a:schemeClr>
              </a:solidFill>
              <a:latin typeface="Kontrapunkt Bob Light" panose="02000000000000000000" pitchFamily="50" charset="0"/>
            </a:endParaRPr>
          </a:p>
        </p:txBody>
      </p:sp>
      <p:grpSp>
        <p:nvGrpSpPr>
          <p:cNvPr id="29" name="Group 28"/>
          <p:cNvGrpSpPr/>
          <p:nvPr/>
        </p:nvGrpSpPr>
        <p:grpSpPr>
          <a:xfrm>
            <a:off x="130627" y="264305"/>
            <a:ext cx="4975174" cy="5876919"/>
            <a:chOff x="-2078441" y="74273"/>
            <a:chExt cx="5194200" cy="6135684"/>
          </a:xfrm>
        </p:grpSpPr>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6829" t="5377" r="-19564" b="1229"/>
            <a:stretch/>
          </p:blipFill>
          <p:spPr bwMode="auto">
            <a:xfrm>
              <a:off x="-2078441" y="74273"/>
              <a:ext cx="5194200" cy="6106386"/>
            </a:xfrm>
            <a:prstGeom prst="rect">
              <a:avLst/>
            </a:prstGeom>
            <a:ln w="3175" cap="flat" cmpd="sng" algn="ctr">
              <a:noFill/>
              <a:prstDash val="solid"/>
              <a:round/>
              <a:headEnd type="none" w="med" len="med"/>
              <a:tailEnd type="none" w="med" len="med"/>
            </a:ln>
            <a:extLst>
              <a:ext uri="{53640926-AAD7-44D8-BBD7-CCE9431645EC}">
                <a14:shadowObscured xmlns:a14="http://schemas.microsoft.com/office/drawing/2010/main"/>
              </a:ext>
            </a:extLst>
          </p:spPr>
        </p:pic>
        <p:pic>
          <p:nvPicPr>
            <p:cNvPr id="31" name="Picture 30"/>
            <p:cNvPicPr>
              <a:picLocks noChangeAspect="1"/>
            </p:cNvPicPr>
            <p:nvPr/>
          </p:nvPicPr>
          <p:blipFill rotWithShape="1">
            <a:blip r:embed="rId4">
              <a:extLst>
                <a:ext uri="{28A0092B-C50C-407E-A947-70E740481C1C}">
                  <a14:useLocalDpi xmlns:a14="http://schemas.microsoft.com/office/drawing/2010/main" val="0"/>
                </a:ext>
              </a:extLst>
            </a:blip>
            <a:srcRect r="15462"/>
            <a:stretch/>
          </p:blipFill>
          <p:spPr bwMode="auto">
            <a:xfrm>
              <a:off x="1553759" y="1884041"/>
              <a:ext cx="1085969" cy="4325916"/>
            </a:xfrm>
            <a:prstGeom prst="rect">
              <a:avLst/>
            </a:prstGeom>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52049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par>
                          <p:cTn id="12" fill="hold">
                            <p:stCondLst>
                              <p:cond delay="1000"/>
                            </p:stCondLst>
                            <p:childTnLst>
                              <p:par>
                                <p:cTn id="13" presetID="15"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p:cTn id="15" dur="1000" fill="hold"/>
                                        <p:tgtEl>
                                          <p:spTgt spid="29"/>
                                        </p:tgtEl>
                                        <p:attrNameLst>
                                          <p:attrName>ppt_w</p:attrName>
                                        </p:attrNameLst>
                                      </p:cBhvr>
                                      <p:tavLst>
                                        <p:tav tm="0">
                                          <p:val>
                                            <p:fltVal val="0"/>
                                          </p:val>
                                        </p:tav>
                                        <p:tav tm="100000">
                                          <p:val>
                                            <p:strVal val="#ppt_w"/>
                                          </p:val>
                                        </p:tav>
                                      </p:tavLst>
                                    </p:anim>
                                    <p:anim calcmode="lin" valueType="num">
                                      <p:cBhvr>
                                        <p:cTn id="16" dur="1000" fill="hold"/>
                                        <p:tgtEl>
                                          <p:spTgt spid="29"/>
                                        </p:tgtEl>
                                        <p:attrNameLst>
                                          <p:attrName>ppt_h</p:attrName>
                                        </p:attrNameLst>
                                      </p:cBhvr>
                                      <p:tavLst>
                                        <p:tav tm="0">
                                          <p:val>
                                            <p:fltVal val="0"/>
                                          </p:val>
                                        </p:tav>
                                        <p:tav tm="100000">
                                          <p:val>
                                            <p:strVal val="#ppt_h"/>
                                          </p:val>
                                        </p:tav>
                                      </p:tavLst>
                                    </p:anim>
                                    <p:anim calcmode="lin" valueType="num">
                                      <p:cBhvr>
                                        <p:cTn id="17" dur="1000" fill="hold"/>
                                        <p:tgtEl>
                                          <p:spTgt spid="29"/>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29"/>
                                        </p:tgtEl>
                                        <p:attrNameLst>
                                          <p:attrName>ppt_y</p:attrName>
                                        </p:attrNameLst>
                                      </p:cBhvr>
                                      <p:tavLst>
                                        <p:tav tm="0" fmla="#ppt_y+(sin(-2*pi*(1-$))*-#ppt_x+cos(-2*pi*(1-$))*(1-#ppt_y))*(1-$)">
                                          <p:val>
                                            <p:fltVal val="0"/>
                                          </p:val>
                                        </p:tav>
                                        <p:tav tm="100000">
                                          <p:val>
                                            <p:fltVal val="1"/>
                                          </p:val>
                                        </p:tav>
                                      </p:tavLst>
                                    </p:anim>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par>
                          <p:cTn id="23" fill="hold">
                            <p:stCondLst>
                              <p:cond delay="2500"/>
                            </p:stCondLst>
                            <p:childTnLst>
                              <p:par>
                                <p:cTn id="24" presetID="22" presetClass="entr" presetSubtype="2"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500"/>
                                        <p:tgtEl>
                                          <p:spTgt spid="1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4000"/>
                            </p:stCondLst>
                            <p:childTnLst>
                              <p:par>
                                <p:cTn id="36" presetID="22" presetClass="entr" presetSubtype="2"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childTnLst>
                          </p:cTn>
                        </p:par>
                        <p:par>
                          <p:cTn id="39" fill="hold">
                            <p:stCondLst>
                              <p:cond delay="4500"/>
                            </p:stCondLst>
                            <p:childTnLst>
                              <p:par>
                                <p:cTn id="40" presetID="10"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5000"/>
                            </p:stCondLst>
                            <p:childTnLst>
                              <p:par>
                                <p:cTn id="44" presetID="10" presetClass="entr" presetSubtype="0"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par>
                          <p:cTn id="47" fill="hold">
                            <p:stCondLst>
                              <p:cond delay="5500"/>
                            </p:stCondLst>
                            <p:childTnLst>
                              <p:par>
                                <p:cTn id="48" presetID="22" presetClass="entr" presetSubtype="2"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wipe(right)">
                                      <p:cBhvr>
                                        <p:cTn id="50" dur="500"/>
                                        <p:tgtEl>
                                          <p:spTgt spid="14"/>
                                        </p:tgtEl>
                                      </p:cBhvr>
                                    </p:animEffect>
                                  </p:childTnLst>
                                </p:cTn>
                              </p:par>
                            </p:childTnLst>
                          </p:cTn>
                        </p:par>
                        <p:par>
                          <p:cTn id="51" fill="hold">
                            <p:stCondLst>
                              <p:cond delay="6000"/>
                            </p:stCondLst>
                            <p:childTnLst>
                              <p:par>
                                <p:cTn id="52" presetID="10" presetClass="entr" presetSubtype="0"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childTnLst>
                          </p:cTn>
                        </p:par>
                        <p:par>
                          <p:cTn id="55" fill="hold">
                            <p:stCondLst>
                              <p:cond delay="6500"/>
                            </p:stCondLst>
                            <p:childTnLst>
                              <p:par>
                                <p:cTn id="56" presetID="22" presetClass="entr" presetSubtype="2" fill="hold" grpId="0" nodeType="after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wipe(right)">
                                      <p:cBhvr>
                                        <p:cTn id="58" dur="500"/>
                                        <p:tgtEl>
                                          <p:spTgt spid="15"/>
                                        </p:tgtEl>
                                      </p:cBhvr>
                                    </p:animEffect>
                                  </p:childTnLst>
                                </p:cTn>
                              </p:par>
                            </p:childTnLst>
                          </p:cTn>
                        </p:par>
                        <p:par>
                          <p:cTn id="59" fill="hold">
                            <p:stCondLst>
                              <p:cond delay="7000"/>
                            </p:stCondLst>
                            <p:childTnLst>
                              <p:par>
                                <p:cTn id="60" presetID="10"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3" grpId="0" animBg="1"/>
      <p:bldP spid="14" grpId="0" animBg="1"/>
      <p:bldP spid="15" grpId="0" animBg="1"/>
      <p:bldP spid="16" grpId="0" animBg="1"/>
      <p:bldP spid="17" grpId="0"/>
      <p:bldP spid="18" grpId="0"/>
      <p:bldP spid="19" grpId="0"/>
      <p:bldP spid="21" grpId="0"/>
      <p:bldP spid="22" grpId="0"/>
      <p:bldP spid="23" grpId="0"/>
      <p:bldP spid="24" grpId="0"/>
      <p:bldP spid="2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4782"/>
          <p:cNvSpPr/>
          <p:nvPr/>
        </p:nvSpPr>
        <p:spPr>
          <a:xfrm>
            <a:off x="0" y="2239962"/>
            <a:ext cx="9144000" cy="3186109"/>
          </a:xfrm>
          <a:prstGeom prst="roundRect">
            <a:avLst>
              <a:gd name="adj" fmla="val 0"/>
            </a:avLst>
          </a:prstGeom>
          <a:solidFill>
            <a:schemeClr val="accent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40" name="Title 1"/>
          <p:cNvSpPr>
            <a:spLocks noGrp="1"/>
          </p:cNvSpPr>
          <p:nvPr>
            <p:ph type="ctrTitle"/>
          </p:nvPr>
        </p:nvSpPr>
        <p:spPr>
          <a:xfrm>
            <a:off x="700081" y="685802"/>
            <a:ext cx="7758044" cy="746277"/>
          </a:xfrm>
        </p:spPr>
        <p:txBody>
          <a:bodyPr/>
          <a:lstStyle/>
          <a:p>
            <a:pPr lvl="0" algn="ctr"/>
            <a:r>
              <a:rPr lang="en-GB" dirty="0" smtClean="0"/>
              <a:t>Objective</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4</a:t>
            </a:r>
            <a:endParaRPr lang="en-GB" sz="1200" b="1" dirty="0"/>
          </a:p>
        </p:txBody>
      </p:sp>
      <p:sp>
        <p:nvSpPr>
          <p:cNvPr id="46" name="TextBox 45"/>
          <p:cNvSpPr txBox="1"/>
          <p:nvPr/>
        </p:nvSpPr>
        <p:spPr>
          <a:xfrm>
            <a:off x="553240" y="2697769"/>
            <a:ext cx="8037519" cy="2353337"/>
          </a:xfrm>
          <a:prstGeom prst="rect">
            <a:avLst/>
          </a:prstGeom>
          <a:noFill/>
        </p:spPr>
        <p:txBody>
          <a:bodyPr wrap="square" rtlCol="0">
            <a:spAutoFit/>
          </a:bodyPr>
          <a:lstStyle/>
          <a:p>
            <a:pPr algn="just">
              <a:lnSpc>
                <a:spcPct val="150000"/>
              </a:lnSpc>
            </a:pPr>
            <a:r>
              <a:rPr lang="en-US" sz="2000" dirty="0" smtClean="0">
                <a:solidFill>
                  <a:schemeClr val="bg1"/>
                </a:solidFill>
                <a:latin typeface="Kontrapunkt Bob Light" panose="02000000000000000000" pitchFamily="50" charset="0"/>
              </a:rPr>
              <a:t>To monitor the fish corrals in the Philippines based on </a:t>
            </a:r>
            <a:r>
              <a:rPr lang="en-US" sz="2000" dirty="0">
                <a:solidFill>
                  <a:schemeClr val="bg1"/>
                </a:solidFill>
                <a:latin typeface="Kontrapunkt Bob Light" panose="02000000000000000000" pitchFamily="50" charset="0"/>
              </a:rPr>
              <a:t>Fisheries Act (Act No. </a:t>
            </a:r>
            <a:r>
              <a:rPr lang="en-US" sz="2000" dirty="0" smtClean="0">
                <a:solidFill>
                  <a:schemeClr val="bg1"/>
                </a:solidFill>
                <a:latin typeface="Kontrapunkt Bob Light" panose="02000000000000000000" pitchFamily="50" charset="0"/>
              </a:rPr>
              <a:t>4003).</a:t>
            </a:r>
          </a:p>
          <a:p>
            <a:pPr algn="just">
              <a:lnSpc>
                <a:spcPct val="150000"/>
              </a:lnSpc>
            </a:pPr>
            <a:endParaRPr lang="en-US" sz="2000" dirty="0">
              <a:solidFill>
                <a:schemeClr val="bg1"/>
              </a:solidFill>
              <a:latin typeface="Kontrapunkt Bob Light" panose="02000000000000000000" pitchFamily="50" charset="0"/>
            </a:endParaRPr>
          </a:p>
          <a:p>
            <a:pPr algn="just">
              <a:lnSpc>
                <a:spcPct val="150000"/>
              </a:lnSpc>
            </a:pPr>
            <a:r>
              <a:rPr lang="en-US" sz="2000" dirty="0" smtClean="0">
                <a:solidFill>
                  <a:schemeClr val="bg1"/>
                </a:solidFill>
                <a:latin typeface="Kontrapunkt Bob Light" panose="02000000000000000000" pitchFamily="50" charset="0"/>
              </a:rPr>
              <a:t>To create a suitability analysis of the Fish Corrals in the City of </a:t>
            </a:r>
            <a:r>
              <a:rPr lang="en-US" sz="2000" dirty="0" err="1" smtClean="0">
                <a:solidFill>
                  <a:schemeClr val="bg1"/>
                </a:solidFill>
                <a:latin typeface="Kontrapunkt Bob Light" panose="02000000000000000000" pitchFamily="50" charset="0"/>
              </a:rPr>
              <a:t>Victorias</a:t>
            </a:r>
            <a:r>
              <a:rPr lang="en-US" sz="2000" dirty="0" smtClean="0">
                <a:solidFill>
                  <a:schemeClr val="bg1"/>
                </a:solidFill>
                <a:latin typeface="Kontrapunkt Bob Light" panose="02000000000000000000" pitchFamily="50" charset="0"/>
              </a:rPr>
              <a:t>.</a:t>
            </a:r>
            <a:endParaRPr lang="en-US" sz="2000" dirty="0">
              <a:solidFill>
                <a:schemeClr val="bg1"/>
              </a:solidFill>
              <a:latin typeface="Kontrapunkt Bob Light" panose="02000000000000000000" pitchFamily="50" charset="0"/>
            </a:endParaRPr>
          </a:p>
        </p:txBody>
      </p:sp>
    </p:spTree>
    <p:extLst>
      <p:ext uri="{BB962C8B-B14F-4D97-AF65-F5344CB8AC3E}">
        <p14:creationId xmlns:p14="http://schemas.microsoft.com/office/powerpoint/2010/main" val="17871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0"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Workflow</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5</a:t>
            </a:r>
            <a:endParaRPr lang="en-GB" sz="1200" b="1" dirty="0"/>
          </a:p>
        </p:txBody>
      </p:sp>
      <p:grpSp>
        <p:nvGrpSpPr>
          <p:cNvPr id="36" name="Group 35"/>
          <p:cNvGrpSpPr/>
          <p:nvPr/>
        </p:nvGrpSpPr>
        <p:grpSpPr>
          <a:xfrm>
            <a:off x="4296538" y="2210741"/>
            <a:ext cx="550923" cy="3848435"/>
            <a:chOff x="5821637" y="2209800"/>
            <a:chExt cx="550923" cy="3848435"/>
          </a:xfrm>
        </p:grpSpPr>
        <p:sp>
          <p:nvSpPr>
            <p:cNvPr id="37" name="Shape 1538"/>
            <p:cNvSpPr/>
            <p:nvPr/>
          </p:nvSpPr>
          <p:spPr>
            <a:xfrm rot="5400000">
              <a:off x="4174027" y="3857411"/>
              <a:ext cx="3846144" cy="550923"/>
            </a:xfrm>
            <a:prstGeom prst="rect">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38" name="Shape 1539"/>
            <p:cNvSpPr/>
            <p:nvPr/>
          </p:nvSpPr>
          <p:spPr>
            <a:xfrm rot="5400000">
              <a:off x="5996050" y="2290503"/>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39" name="Shape 1540"/>
            <p:cNvSpPr/>
            <p:nvPr/>
          </p:nvSpPr>
          <p:spPr>
            <a:xfrm rot="5400000">
              <a:off x="5996050" y="2695601"/>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2" name="Shape 1541"/>
            <p:cNvSpPr/>
            <p:nvPr/>
          </p:nvSpPr>
          <p:spPr>
            <a:xfrm rot="5400000">
              <a:off x="5996050" y="3100699"/>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3" name="Shape 1542"/>
            <p:cNvSpPr/>
            <p:nvPr/>
          </p:nvSpPr>
          <p:spPr>
            <a:xfrm rot="5400000">
              <a:off x="5996050" y="3505798"/>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4" name="Shape 1543"/>
            <p:cNvSpPr/>
            <p:nvPr/>
          </p:nvSpPr>
          <p:spPr>
            <a:xfrm rot="5400000">
              <a:off x="5996050" y="3910896"/>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5" name="Shape 1544"/>
            <p:cNvSpPr/>
            <p:nvPr/>
          </p:nvSpPr>
          <p:spPr>
            <a:xfrm rot="5400000">
              <a:off x="5996050" y="4315995"/>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6" name="Shape 1545"/>
            <p:cNvSpPr/>
            <p:nvPr/>
          </p:nvSpPr>
          <p:spPr>
            <a:xfrm rot="5400000">
              <a:off x="5996050" y="4721093"/>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7" name="Shape 1546"/>
            <p:cNvSpPr/>
            <p:nvPr/>
          </p:nvSpPr>
          <p:spPr>
            <a:xfrm rot="5400000">
              <a:off x="5996050" y="5126191"/>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8" name="Shape 1547"/>
            <p:cNvSpPr/>
            <p:nvPr/>
          </p:nvSpPr>
          <p:spPr>
            <a:xfrm rot="5400000">
              <a:off x="5996050" y="5531289"/>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9" name="Shape 1548"/>
            <p:cNvSpPr/>
            <p:nvPr/>
          </p:nvSpPr>
          <p:spPr>
            <a:xfrm rot="5400000">
              <a:off x="5996050" y="5936388"/>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grpSp>
      <p:grpSp>
        <p:nvGrpSpPr>
          <p:cNvPr id="50" name="Group 49"/>
          <p:cNvGrpSpPr/>
          <p:nvPr/>
        </p:nvGrpSpPr>
        <p:grpSpPr>
          <a:xfrm>
            <a:off x="4847460" y="2231781"/>
            <a:ext cx="3423476" cy="957203"/>
            <a:chOff x="6372559" y="2230840"/>
            <a:chExt cx="3423476" cy="957203"/>
          </a:xfrm>
          <a:solidFill>
            <a:schemeClr val="accent1"/>
          </a:solidFill>
        </p:grpSpPr>
        <p:sp>
          <p:nvSpPr>
            <p:cNvPr id="51" name="Shape 1531"/>
            <p:cNvSpPr/>
            <p:nvPr/>
          </p:nvSpPr>
          <p:spPr>
            <a:xfrm>
              <a:off x="6372559" y="2395924"/>
              <a:ext cx="253211" cy="792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152" y="0"/>
                  </a:lnTo>
                  <a:cubicBezTo>
                    <a:pt x="7506" y="2581"/>
                    <a:pt x="2815" y="6065"/>
                    <a:pt x="2815" y="9900"/>
                  </a:cubicBezTo>
                  <a:cubicBezTo>
                    <a:pt x="2815" y="14720"/>
                    <a:pt x="10225" y="18986"/>
                    <a:pt x="21600" y="21600"/>
                  </a:cubicBezTo>
                  <a:lnTo>
                    <a:pt x="0" y="21600"/>
                  </a:lnTo>
                  <a:cubicBezTo>
                    <a:pt x="0" y="2160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52" name="Group 51"/>
            <p:cNvGrpSpPr/>
            <p:nvPr/>
          </p:nvGrpSpPr>
          <p:grpSpPr>
            <a:xfrm>
              <a:off x="6400091" y="2230840"/>
              <a:ext cx="3395944" cy="957200"/>
              <a:chOff x="6400091" y="2230840"/>
              <a:chExt cx="3395944" cy="957200"/>
            </a:xfrm>
            <a:grpFill/>
          </p:grpSpPr>
          <p:sp>
            <p:nvSpPr>
              <p:cNvPr id="53" name="Shape 1530"/>
              <p:cNvSpPr/>
              <p:nvPr/>
            </p:nvSpPr>
            <p:spPr>
              <a:xfrm>
                <a:off x="7232505" y="2395924"/>
                <a:ext cx="2563530" cy="792116"/>
              </a:xfrm>
              <a:custGeom>
                <a:avLst/>
                <a:gdLst/>
                <a:ahLst/>
                <a:cxnLst>
                  <a:cxn ang="0">
                    <a:pos x="wd2" y="hd2"/>
                  </a:cxn>
                  <a:cxn ang="5400000">
                    <a:pos x="wd2" y="hd2"/>
                  </a:cxn>
                  <a:cxn ang="10800000">
                    <a:pos x="wd2" y="hd2"/>
                  </a:cxn>
                  <a:cxn ang="16200000">
                    <a:pos x="wd2" y="hd2"/>
                  </a:cxn>
                </a:cxnLst>
                <a:rect l="0" t="0" r="r" b="b"/>
                <a:pathLst>
                  <a:path w="21600" h="21600" extrusionOk="0">
                    <a:moveTo>
                      <a:pt x="1855" y="9900"/>
                    </a:moveTo>
                    <a:cubicBezTo>
                      <a:pt x="1855" y="6065"/>
                      <a:pt x="1392" y="2581"/>
                      <a:pt x="637" y="0"/>
                    </a:cubicBezTo>
                    <a:lnTo>
                      <a:pt x="21600" y="0"/>
                    </a:lnTo>
                    <a:lnTo>
                      <a:pt x="21600" y="21600"/>
                    </a:lnTo>
                    <a:lnTo>
                      <a:pt x="0" y="21600"/>
                    </a:lnTo>
                    <a:cubicBezTo>
                      <a:pt x="1123" y="18986"/>
                      <a:pt x="1855" y="14720"/>
                      <a:pt x="1855" y="990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4" name="Shape 1532"/>
              <p:cNvSpPr/>
              <p:nvPr/>
            </p:nvSpPr>
            <p:spPr>
              <a:xfrm>
                <a:off x="6400091" y="2230840"/>
                <a:ext cx="1055973" cy="95716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7710" y="0"/>
                      <a:pt x="4923" y="1430"/>
                      <a:pt x="2955" y="3723"/>
                    </a:cubicBezTo>
                    <a:lnTo>
                      <a:pt x="4951" y="3723"/>
                    </a:lnTo>
                    <a:cubicBezTo>
                      <a:pt x="6560" y="2324"/>
                      <a:pt x="8591" y="1489"/>
                      <a:pt x="10799" y="1489"/>
                    </a:cubicBezTo>
                    <a:cubicBezTo>
                      <a:pt x="13006" y="1489"/>
                      <a:pt x="15036" y="2324"/>
                      <a:pt x="16645" y="3723"/>
                    </a:cubicBezTo>
                    <a:lnTo>
                      <a:pt x="18643" y="3723"/>
                    </a:lnTo>
                    <a:cubicBezTo>
                      <a:pt x="16674" y="1430"/>
                      <a:pt x="13888" y="0"/>
                      <a:pt x="10799" y="0"/>
                    </a:cubicBezTo>
                    <a:close/>
                    <a:moveTo>
                      <a:pt x="2957" y="3725"/>
                    </a:moveTo>
                    <a:cubicBezTo>
                      <a:pt x="1124" y="5860"/>
                      <a:pt x="0" y="8744"/>
                      <a:pt x="0" y="11918"/>
                    </a:cubicBezTo>
                    <a:cubicBezTo>
                      <a:pt x="0" y="15907"/>
                      <a:pt x="1776" y="19437"/>
                      <a:pt x="4503" y="21600"/>
                    </a:cubicBezTo>
                    <a:lnTo>
                      <a:pt x="7288" y="21600"/>
                    </a:lnTo>
                    <a:cubicBezTo>
                      <a:pt x="3808" y="20061"/>
                      <a:pt x="1350" y="16307"/>
                      <a:pt x="1350" y="11918"/>
                    </a:cubicBezTo>
                    <a:cubicBezTo>
                      <a:pt x="1350" y="8595"/>
                      <a:pt x="2760" y="5634"/>
                      <a:pt x="4955" y="3725"/>
                    </a:cubicBezTo>
                    <a:lnTo>
                      <a:pt x="2957" y="3725"/>
                    </a:lnTo>
                    <a:close/>
                    <a:moveTo>
                      <a:pt x="16645" y="3725"/>
                    </a:moveTo>
                    <a:cubicBezTo>
                      <a:pt x="18840" y="5634"/>
                      <a:pt x="20250" y="8595"/>
                      <a:pt x="20250" y="11918"/>
                    </a:cubicBezTo>
                    <a:cubicBezTo>
                      <a:pt x="20250" y="16307"/>
                      <a:pt x="17792" y="20061"/>
                      <a:pt x="14312" y="21600"/>
                    </a:cubicBezTo>
                    <a:lnTo>
                      <a:pt x="17095" y="21600"/>
                    </a:lnTo>
                    <a:cubicBezTo>
                      <a:pt x="19823" y="19437"/>
                      <a:pt x="21600" y="15907"/>
                      <a:pt x="21600" y="11918"/>
                    </a:cubicBezTo>
                    <a:cubicBezTo>
                      <a:pt x="21600" y="8744"/>
                      <a:pt x="20475" y="5860"/>
                      <a:pt x="18641" y="3725"/>
                    </a:cubicBezTo>
                    <a:lnTo>
                      <a:pt x="16645" y="3725"/>
                    </a:ln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sp>
        <p:nvSpPr>
          <p:cNvPr id="55" name="Shape 1560"/>
          <p:cNvSpPr/>
          <p:nvPr/>
        </p:nvSpPr>
        <p:spPr>
          <a:xfrm>
            <a:off x="4940414" y="2379747"/>
            <a:ext cx="922666" cy="922654"/>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56" name="Group 55"/>
          <p:cNvGrpSpPr/>
          <p:nvPr/>
        </p:nvGrpSpPr>
        <p:grpSpPr>
          <a:xfrm>
            <a:off x="870866" y="3681711"/>
            <a:ext cx="3423477" cy="957204"/>
            <a:chOff x="2395965" y="3680770"/>
            <a:chExt cx="3423477" cy="957204"/>
          </a:xfrm>
          <a:solidFill>
            <a:schemeClr val="accent1"/>
          </a:solidFill>
        </p:grpSpPr>
        <p:sp>
          <p:nvSpPr>
            <p:cNvPr id="57" name="Shape 1552"/>
            <p:cNvSpPr/>
            <p:nvPr/>
          </p:nvSpPr>
          <p:spPr>
            <a:xfrm rot="10800000">
              <a:off x="4735936" y="3680804"/>
              <a:ext cx="1055974" cy="95717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7710" y="0"/>
                    <a:pt x="4923" y="1430"/>
                    <a:pt x="2955" y="3723"/>
                  </a:cubicBezTo>
                  <a:lnTo>
                    <a:pt x="4951" y="3723"/>
                  </a:lnTo>
                  <a:cubicBezTo>
                    <a:pt x="6560" y="2324"/>
                    <a:pt x="8591" y="1489"/>
                    <a:pt x="10799" y="1489"/>
                  </a:cubicBezTo>
                  <a:cubicBezTo>
                    <a:pt x="13006" y="1489"/>
                    <a:pt x="15036" y="2324"/>
                    <a:pt x="16645" y="3723"/>
                  </a:cubicBezTo>
                  <a:lnTo>
                    <a:pt x="18643" y="3723"/>
                  </a:lnTo>
                  <a:cubicBezTo>
                    <a:pt x="16674" y="1430"/>
                    <a:pt x="13888" y="0"/>
                    <a:pt x="10799" y="0"/>
                  </a:cubicBezTo>
                  <a:close/>
                  <a:moveTo>
                    <a:pt x="2957" y="3725"/>
                  </a:moveTo>
                  <a:cubicBezTo>
                    <a:pt x="1124" y="5860"/>
                    <a:pt x="0" y="8744"/>
                    <a:pt x="0" y="11918"/>
                  </a:cubicBezTo>
                  <a:cubicBezTo>
                    <a:pt x="0" y="15907"/>
                    <a:pt x="1776" y="19437"/>
                    <a:pt x="4503" y="21600"/>
                  </a:cubicBezTo>
                  <a:lnTo>
                    <a:pt x="7288" y="21600"/>
                  </a:lnTo>
                  <a:cubicBezTo>
                    <a:pt x="3808" y="20061"/>
                    <a:pt x="1350" y="16307"/>
                    <a:pt x="1350" y="11918"/>
                  </a:cubicBezTo>
                  <a:cubicBezTo>
                    <a:pt x="1350" y="8595"/>
                    <a:pt x="2760" y="5634"/>
                    <a:pt x="4955" y="3725"/>
                  </a:cubicBezTo>
                  <a:lnTo>
                    <a:pt x="2957" y="3725"/>
                  </a:lnTo>
                  <a:close/>
                  <a:moveTo>
                    <a:pt x="16645" y="3725"/>
                  </a:moveTo>
                  <a:cubicBezTo>
                    <a:pt x="18840" y="5634"/>
                    <a:pt x="20250" y="8595"/>
                    <a:pt x="20250" y="11918"/>
                  </a:cubicBezTo>
                  <a:cubicBezTo>
                    <a:pt x="20250" y="16307"/>
                    <a:pt x="17792" y="20061"/>
                    <a:pt x="14312" y="21600"/>
                  </a:cubicBezTo>
                  <a:lnTo>
                    <a:pt x="17095" y="21600"/>
                  </a:lnTo>
                  <a:cubicBezTo>
                    <a:pt x="19823" y="19437"/>
                    <a:pt x="21600" y="15907"/>
                    <a:pt x="21600" y="11918"/>
                  </a:cubicBezTo>
                  <a:cubicBezTo>
                    <a:pt x="21600" y="8744"/>
                    <a:pt x="20475" y="5860"/>
                    <a:pt x="18641" y="3725"/>
                  </a:cubicBezTo>
                  <a:lnTo>
                    <a:pt x="16645" y="3725"/>
                  </a:ln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8" name="Shape 1551"/>
            <p:cNvSpPr/>
            <p:nvPr/>
          </p:nvSpPr>
          <p:spPr>
            <a:xfrm rot="10800000">
              <a:off x="5566231" y="3680770"/>
              <a:ext cx="253211" cy="792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152" y="0"/>
                  </a:lnTo>
                  <a:cubicBezTo>
                    <a:pt x="7506" y="2581"/>
                    <a:pt x="2815" y="6065"/>
                    <a:pt x="2815" y="9900"/>
                  </a:cubicBezTo>
                  <a:cubicBezTo>
                    <a:pt x="2815" y="14720"/>
                    <a:pt x="10225" y="18986"/>
                    <a:pt x="21600" y="21600"/>
                  </a:cubicBezTo>
                  <a:lnTo>
                    <a:pt x="0" y="21600"/>
                  </a:lnTo>
                  <a:cubicBezTo>
                    <a:pt x="0" y="2160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59" name="Shape 1550"/>
            <p:cNvSpPr/>
            <p:nvPr/>
          </p:nvSpPr>
          <p:spPr>
            <a:xfrm rot="10800000">
              <a:off x="2395965" y="3680773"/>
              <a:ext cx="2563531" cy="792116"/>
            </a:xfrm>
            <a:custGeom>
              <a:avLst/>
              <a:gdLst/>
              <a:ahLst/>
              <a:cxnLst>
                <a:cxn ang="0">
                  <a:pos x="wd2" y="hd2"/>
                </a:cxn>
                <a:cxn ang="5400000">
                  <a:pos x="wd2" y="hd2"/>
                </a:cxn>
                <a:cxn ang="10800000">
                  <a:pos x="wd2" y="hd2"/>
                </a:cxn>
                <a:cxn ang="16200000">
                  <a:pos x="wd2" y="hd2"/>
                </a:cxn>
              </a:cxnLst>
              <a:rect l="0" t="0" r="r" b="b"/>
              <a:pathLst>
                <a:path w="21600" h="21600" extrusionOk="0">
                  <a:moveTo>
                    <a:pt x="1855" y="9900"/>
                  </a:moveTo>
                  <a:cubicBezTo>
                    <a:pt x="1855" y="6065"/>
                    <a:pt x="1392" y="2581"/>
                    <a:pt x="637" y="0"/>
                  </a:cubicBezTo>
                  <a:lnTo>
                    <a:pt x="21600" y="0"/>
                  </a:lnTo>
                  <a:lnTo>
                    <a:pt x="21600" y="21600"/>
                  </a:lnTo>
                  <a:lnTo>
                    <a:pt x="0" y="21600"/>
                  </a:lnTo>
                  <a:cubicBezTo>
                    <a:pt x="1123" y="18986"/>
                    <a:pt x="1855" y="14720"/>
                    <a:pt x="1855" y="990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60" name="Shape 1566"/>
          <p:cNvSpPr/>
          <p:nvPr/>
        </p:nvSpPr>
        <p:spPr>
          <a:xfrm rot="10800000">
            <a:off x="3279953" y="3569523"/>
            <a:ext cx="920204" cy="9201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61" name="Group 60"/>
          <p:cNvGrpSpPr/>
          <p:nvPr/>
        </p:nvGrpSpPr>
        <p:grpSpPr>
          <a:xfrm>
            <a:off x="4847460" y="4923730"/>
            <a:ext cx="3423476" cy="957203"/>
            <a:chOff x="6372559" y="4922789"/>
            <a:chExt cx="3423476" cy="957203"/>
          </a:xfrm>
          <a:solidFill>
            <a:schemeClr val="accent1"/>
          </a:solidFill>
        </p:grpSpPr>
        <p:sp>
          <p:nvSpPr>
            <p:cNvPr id="86" name="Shape 1556"/>
            <p:cNvSpPr/>
            <p:nvPr/>
          </p:nvSpPr>
          <p:spPr>
            <a:xfrm>
              <a:off x="6372559" y="5087873"/>
              <a:ext cx="253211" cy="792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152" y="0"/>
                  </a:lnTo>
                  <a:cubicBezTo>
                    <a:pt x="7506" y="2581"/>
                    <a:pt x="2815" y="6065"/>
                    <a:pt x="2815" y="9900"/>
                  </a:cubicBezTo>
                  <a:cubicBezTo>
                    <a:pt x="2815" y="14720"/>
                    <a:pt x="10225" y="18986"/>
                    <a:pt x="21600" y="21600"/>
                  </a:cubicBezTo>
                  <a:lnTo>
                    <a:pt x="0" y="21600"/>
                  </a:lnTo>
                  <a:cubicBezTo>
                    <a:pt x="0" y="2160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87" name="Group 86"/>
            <p:cNvGrpSpPr/>
            <p:nvPr/>
          </p:nvGrpSpPr>
          <p:grpSpPr>
            <a:xfrm>
              <a:off x="6400091" y="4922789"/>
              <a:ext cx="3395944" cy="957200"/>
              <a:chOff x="6400091" y="4922789"/>
              <a:chExt cx="3395944" cy="957200"/>
            </a:xfrm>
            <a:grpFill/>
          </p:grpSpPr>
          <p:sp>
            <p:nvSpPr>
              <p:cNvPr id="88" name="Shape 1555"/>
              <p:cNvSpPr/>
              <p:nvPr/>
            </p:nvSpPr>
            <p:spPr>
              <a:xfrm>
                <a:off x="7232505" y="5087873"/>
                <a:ext cx="2563530" cy="792116"/>
              </a:xfrm>
              <a:custGeom>
                <a:avLst/>
                <a:gdLst/>
                <a:ahLst/>
                <a:cxnLst>
                  <a:cxn ang="0">
                    <a:pos x="wd2" y="hd2"/>
                  </a:cxn>
                  <a:cxn ang="5400000">
                    <a:pos x="wd2" y="hd2"/>
                  </a:cxn>
                  <a:cxn ang="10800000">
                    <a:pos x="wd2" y="hd2"/>
                  </a:cxn>
                  <a:cxn ang="16200000">
                    <a:pos x="wd2" y="hd2"/>
                  </a:cxn>
                </a:cxnLst>
                <a:rect l="0" t="0" r="r" b="b"/>
                <a:pathLst>
                  <a:path w="21600" h="21600" extrusionOk="0">
                    <a:moveTo>
                      <a:pt x="1855" y="9900"/>
                    </a:moveTo>
                    <a:cubicBezTo>
                      <a:pt x="1855" y="6065"/>
                      <a:pt x="1392" y="2581"/>
                      <a:pt x="637" y="0"/>
                    </a:cubicBezTo>
                    <a:lnTo>
                      <a:pt x="21600" y="0"/>
                    </a:lnTo>
                    <a:lnTo>
                      <a:pt x="21600" y="21600"/>
                    </a:lnTo>
                    <a:lnTo>
                      <a:pt x="0" y="21600"/>
                    </a:lnTo>
                    <a:cubicBezTo>
                      <a:pt x="1123" y="18986"/>
                      <a:pt x="1855" y="14720"/>
                      <a:pt x="1855" y="990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9" name="Shape 1557"/>
              <p:cNvSpPr/>
              <p:nvPr/>
            </p:nvSpPr>
            <p:spPr>
              <a:xfrm>
                <a:off x="6400091" y="4922789"/>
                <a:ext cx="1055973" cy="95716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7710" y="0"/>
                      <a:pt x="4923" y="1430"/>
                      <a:pt x="2955" y="3723"/>
                    </a:cubicBezTo>
                    <a:lnTo>
                      <a:pt x="4951" y="3723"/>
                    </a:lnTo>
                    <a:cubicBezTo>
                      <a:pt x="6560" y="2324"/>
                      <a:pt x="8591" y="1489"/>
                      <a:pt x="10799" y="1489"/>
                    </a:cubicBezTo>
                    <a:cubicBezTo>
                      <a:pt x="13006" y="1489"/>
                      <a:pt x="15036" y="2324"/>
                      <a:pt x="16645" y="3723"/>
                    </a:cubicBezTo>
                    <a:lnTo>
                      <a:pt x="18643" y="3723"/>
                    </a:lnTo>
                    <a:cubicBezTo>
                      <a:pt x="16674" y="1430"/>
                      <a:pt x="13888" y="0"/>
                      <a:pt x="10799" y="0"/>
                    </a:cubicBezTo>
                    <a:close/>
                    <a:moveTo>
                      <a:pt x="2957" y="3725"/>
                    </a:moveTo>
                    <a:cubicBezTo>
                      <a:pt x="1124" y="5860"/>
                      <a:pt x="0" y="8744"/>
                      <a:pt x="0" y="11918"/>
                    </a:cubicBezTo>
                    <a:cubicBezTo>
                      <a:pt x="0" y="15907"/>
                      <a:pt x="1776" y="19437"/>
                      <a:pt x="4503" y="21600"/>
                    </a:cubicBezTo>
                    <a:lnTo>
                      <a:pt x="7288" y="21600"/>
                    </a:lnTo>
                    <a:cubicBezTo>
                      <a:pt x="3808" y="20061"/>
                      <a:pt x="1350" y="16307"/>
                      <a:pt x="1350" y="11918"/>
                    </a:cubicBezTo>
                    <a:cubicBezTo>
                      <a:pt x="1350" y="8595"/>
                      <a:pt x="2760" y="5634"/>
                      <a:pt x="4955" y="3725"/>
                    </a:cubicBezTo>
                    <a:lnTo>
                      <a:pt x="2957" y="3725"/>
                    </a:lnTo>
                    <a:close/>
                    <a:moveTo>
                      <a:pt x="16645" y="3725"/>
                    </a:moveTo>
                    <a:cubicBezTo>
                      <a:pt x="18840" y="5634"/>
                      <a:pt x="20250" y="8595"/>
                      <a:pt x="20250" y="11918"/>
                    </a:cubicBezTo>
                    <a:cubicBezTo>
                      <a:pt x="20250" y="16307"/>
                      <a:pt x="17792" y="20061"/>
                      <a:pt x="14312" y="21600"/>
                    </a:cubicBezTo>
                    <a:lnTo>
                      <a:pt x="17095" y="21600"/>
                    </a:lnTo>
                    <a:cubicBezTo>
                      <a:pt x="19823" y="19437"/>
                      <a:pt x="21600" y="15907"/>
                      <a:pt x="21600" y="11918"/>
                    </a:cubicBezTo>
                    <a:cubicBezTo>
                      <a:pt x="21600" y="8744"/>
                      <a:pt x="20475" y="5860"/>
                      <a:pt x="18641" y="3725"/>
                    </a:cubicBezTo>
                    <a:lnTo>
                      <a:pt x="16645" y="3725"/>
                    </a:ln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sp>
        <p:nvSpPr>
          <p:cNvPr id="90" name="Shape 1572"/>
          <p:cNvSpPr/>
          <p:nvPr/>
        </p:nvSpPr>
        <p:spPr>
          <a:xfrm>
            <a:off x="4937447" y="5068730"/>
            <a:ext cx="928601" cy="92858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1" name="Shape 1530"/>
          <p:cNvSpPr/>
          <p:nvPr/>
        </p:nvSpPr>
        <p:spPr>
          <a:xfrm>
            <a:off x="3072620" y="2394177"/>
            <a:ext cx="1224884" cy="792116"/>
          </a:xfrm>
          <a:prstGeom prst="rect">
            <a:avLst/>
          </a:prstGeom>
          <a:solidFill>
            <a:schemeClr val="bg1">
              <a:lumMod val="6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2" name="Shape 1530"/>
          <p:cNvSpPr/>
          <p:nvPr/>
        </p:nvSpPr>
        <p:spPr>
          <a:xfrm>
            <a:off x="4847351" y="3681714"/>
            <a:ext cx="1224884" cy="792116"/>
          </a:xfrm>
          <a:prstGeom prst="rect">
            <a:avLst/>
          </a:prstGeom>
          <a:solidFill>
            <a:schemeClr val="bg1">
              <a:lumMod val="6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3" name="Shape 1530"/>
          <p:cNvSpPr/>
          <p:nvPr/>
        </p:nvSpPr>
        <p:spPr>
          <a:xfrm>
            <a:off x="3074106" y="5088814"/>
            <a:ext cx="1224884" cy="792116"/>
          </a:xfrm>
          <a:prstGeom prst="rect">
            <a:avLst/>
          </a:prstGeom>
          <a:solidFill>
            <a:schemeClr val="bg1">
              <a:lumMod val="6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96" name="TextBox 95"/>
          <p:cNvSpPr txBox="1"/>
          <p:nvPr/>
        </p:nvSpPr>
        <p:spPr>
          <a:xfrm>
            <a:off x="5965907" y="2494202"/>
            <a:ext cx="2216676" cy="646331"/>
          </a:xfrm>
          <a:prstGeom prst="rect">
            <a:avLst/>
          </a:prstGeom>
          <a:noFill/>
        </p:spPr>
        <p:txBody>
          <a:bodyPr wrap="square" lIns="0" tIns="0" rIns="0" bIns="0" rtlCol="0">
            <a:spAutoFit/>
          </a:bodyPr>
          <a:lstStyle/>
          <a:p>
            <a:pPr algn="ctr"/>
            <a:r>
              <a:rPr lang="en-GB" sz="1400" dirty="0" smtClean="0">
                <a:solidFill>
                  <a:schemeClr val="bg1"/>
                </a:solidFill>
                <a:latin typeface="Aller Light" panose="02000503000000020004" pitchFamily="2" charset="0"/>
              </a:rPr>
              <a:t>Fish Corral</a:t>
            </a:r>
          </a:p>
          <a:p>
            <a:pPr algn="ctr"/>
            <a:r>
              <a:rPr lang="en-GB" sz="1400" dirty="0" smtClean="0">
                <a:solidFill>
                  <a:schemeClr val="bg1"/>
                </a:solidFill>
                <a:latin typeface="Aller Light" panose="02000503000000020004" pitchFamily="2" charset="0"/>
              </a:rPr>
              <a:t>Feature Extraction / Image Classification</a:t>
            </a:r>
            <a:endParaRPr lang="en-GB" sz="1400" dirty="0">
              <a:solidFill>
                <a:schemeClr val="bg1"/>
              </a:solidFill>
              <a:latin typeface="Aller Light" panose="02000503000000020004" pitchFamily="2" charset="0"/>
            </a:endParaRPr>
          </a:p>
        </p:txBody>
      </p:sp>
      <p:sp>
        <p:nvSpPr>
          <p:cNvPr id="99" name="TextBox 98"/>
          <p:cNvSpPr txBox="1"/>
          <p:nvPr/>
        </p:nvSpPr>
        <p:spPr>
          <a:xfrm>
            <a:off x="5796018" y="5248979"/>
            <a:ext cx="2533442" cy="430887"/>
          </a:xfrm>
          <a:prstGeom prst="rect">
            <a:avLst/>
          </a:prstGeom>
          <a:noFill/>
        </p:spPr>
        <p:txBody>
          <a:bodyPr wrap="square" lIns="0" tIns="0" rIns="0" bIns="0" rtlCol="0">
            <a:spAutoFit/>
          </a:bodyPr>
          <a:lstStyle/>
          <a:p>
            <a:pPr algn="ctr"/>
            <a:r>
              <a:rPr lang="en-GB" sz="1400" dirty="0" smtClean="0">
                <a:solidFill>
                  <a:schemeClr val="bg1"/>
                </a:solidFill>
                <a:latin typeface="Aller Light" panose="02000503000000020004" pitchFamily="2" charset="0"/>
              </a:rPr>
              <a:t>Calculate depth of Fish Corral from different municipalities</a:t>
            </a:r>
            <a:endParaRPr lang="en-GB" sz="1400" dirty="0">
              <a:solidFill>
                <a:schemeClr val="bg1"/>
              </a:solidFill>
              <a:latin typeface="Aller Light" panose="02000503000000020004" pitchFamily="2" charset="0"/>
            </a:endParaRPr>
          </a:p>
        </p:txBody>
      </p:sp>
      <p:sp>
        <p:nvSpPr>
          <p:cNvPr id="102" name="TextBox 101"/>
          <p:cNvSpPr txBox="1"/>
          <p:nvPr/>
        </p:nvSpPr>
        <p:spPr>
          <a:xfrm>
            <a:off x="778799" y="3739807"/>
            <a:ext cx="2625674" cy="646331"/>
          </a:xfrm>
          <a:prstGeom prst="rect">
            <a:avLst/>
          </a:prstGeom>
          <a:noFill/>
        </p:spPr>
        <p:txBody>
          <a:bodyPr wrap="square" lIns="0" tIns="0" rIns="0" bIns="0" rtlCol="0">
            <a:spAutoFit/>
          </a:bodyPr>
          <a:lstStyle/>
          <a:p>
            <a:pPr algn="ctr"/>
            <a:r>
              <a:rPr lang="en-GB" sz="1400" dirty="0" smtClean="0">
                <a:solidFill>
                  <a:schemeClr val="bg1"/>
                </a:solidFill>
                <a:latin typeface="Aller Light" panose="02000503000000020004" pitchFamily="2" charset="0"/>
              </a:rPr>
              <a:t>Monitoring Based on Distance</a:t>
            </a:r>
          </a:p>
          <a:p>
            <a:pPr algn="ctr"/>
            <a:r>
              <a:rPr lang="en-GB" sz="1400" dirty="0" smtClean="0">
                <a:solidFill>
                  <a:schemeClr val="bg1"/>
                </a:solidFill>
                <a:latin typeface="Aller Light" panose="02000503000000020004" pitchFamily="2" charset="0"/>
              </a:rPr>
              <a:t>Calculating the Distance of the Aqua feature from Land</a:t>
            </a:r>
          </a:p>
        </p:txBody>
      </p:sp>
      <p:sp>
        <p:nvSpPr>
          <p:cNvPr id="62" name="TextBox 61"/>
          <p:cNvSpPr txBox="1"/>
          <p:nvPr/>
        </p:nvSpPr>
        <p:spPr>
          <a:xfrm>
            <a:off x="2478536" y="1333097"/>
            <a:ext cx="4201134" cy="492443"/>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Processing in Performing Monitoring and Suitability Analysis</a:t>
            </a:r>
            <a:endParaRPr lang="en-GB" sz="1300" dirty="0">
              <a:solidFill>
                <a:schemeClr val="bg1">
                  <a:lumMod val="50000"/>
                </a:schemeClr>
              </a:solidFill>
              <a:latin typeface="Kontrapunkt Bob Light" panose="02000000000000000000" pitchFamily="50" charset="0"/>
            </a:endParaRPr>
          </a:p>
        </p:txBody>
      </p:sp>
      <p:pic>
        <p:nvPicPr>
          <p:cNvPr id="2" name="Picture 1"/>
          <p:cNvPicPr>
            <a:picLocks noChangeAspect="1"/>
          </p:cNvPicPr>
          <p:nvPr/>
        </p:nvPicPr>
        <p:blipFill rotWithShape="1">
          <a:blip r:embed="rId3"/>
          <a:srcRect l="16145" t="10807" r="11914" b="7659"/>
          <a:stretch/>
        </p:blipFill>
        <p:spPr>
          <a:xfrm>
            <a:off x="4934248" y="2366867"/>
            <a:ext cx="920445" cy="935534"/>
          </a:xfrm>
          <a:prstGeom prst="ellipse">
            <a:avLst/>
          </a:prstGeom>
          <a:ln w="63500" cap="rnd">
            <a:noFill/>
          </a:ln>
          <a:effectLst>
            <a:outerShdw blurRad="381000" dist="292100" dir="5400000" sx="-80000" sy="-18000" rotWithShape="0">
              <a:srgbClr val="000000">
                <a:alpha val="22000"/>
              </a:srgbClr>
            </a:outerShdw>
          </a:effectLst>
        </p:spPr>
      </p:pic>
      <p:pic>
        <p:nvPicPr>
          <p:cNvPr id="1028" name="Picture 4" descr="http://foodlogica.com/img/distanc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2043" y="3739807"/>
            <a:ext cx="791442" cy="6759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5"/>
          <a:srcRect r="5428"/>
          <a:stretch/>
        </p:blipFill>
        <p:spPr>
          <a:xfrm>
            <a:off x="4943843" y="5064984"/>
            <a:ext cx="933711" cy="925248"/>
          </a:xfrm>
          <a:prstGeom prst="ellipse">
            <a:avLst/>
          </a:prstGeom>
          <a:ln w="63500" cap="rnd">
            <a:no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2139031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transition="in" filter="fade">
                                      <p:cBhvr>
                                        <p:cTn id="11" dur="500"/>
                                        <p:tgtEl>
                                          <p:spTgt spid="62"/>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500"/>
                                        <p:tgtEl>
                                          <p:spTgt spid="36"/>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wipe(right)">
                                      <p:cBhvr>
                                        <p:cTn id="19" dur="500"/>
                                        <p:tgtEl>
                                          <p:spTgt spid="9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6"/>
                                        </p:tgtEl>
                                        <p:attrNameLst>
                                          <p:attrName>style.visibility</p:attrName>
                                        </p:attrNameLst>
                                      </p:cBhvr>
                                      <p:to>
                                        <p:strVal val="visible"/>
                                      </p:to>
                                    </p:set>
                                    <p:animEffect transition="in" filter="fade">
                                      <p:cBhvr>
                                        <p:cTn id="31" dur="500"/>
                                        <p:tgtEl>
                                          <p:spTgt spid="96"/>
                                        </p:tgtEl>
                                      </p:cBhvr>
                                    </p:animEffect>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anim calcmode="lin" valueType="num">
                                      <p:cBhvr>
                                        <p:cTn id="36" dur="250" fill="hold"/>
                                        <p:tgtEl>
                                          <p:spTgt spid="2"/>
                                        </p:tgtEl>
                                        <p:attrNameLst>
                                          <p:attrName>ppt_x</p:attrName>
                                        </p:attrNameLst>
                                      </p:cBhvr>
                                      <p:tavLst>
                                        <p:tav tm="0">
                                          <p:val>
                                            <p:strVal val="#ppt_x"/>
                                          </p:val>
                                        </p:tav>
                                        <p:tav tm="100000">
                                          <p:val>
                                            <p:strVal val="#ppt_x"/>
                                          </p:val>
                                        </p:tav>
                                      </p:tavLst>
                                    </p:anim>
                                    <p:anim calcmode="lin" valueType="num">
                                      <p:cBhvr>
                                        <p:cTn id="37" dur="250" fill="hold"/>
                                        <p:tgtEl>
                                          <p:spTgt spid="2"/>
                                        </p:tgtEl>
                                        <p:attrNameLst>
                                          <p:attrName>ppt_y</p:attrName>
                                        </p:attrNameLst>
                                      </p:cBhvr>
                                      <p:tavLst>
                                        <p:tav tm="0">
                                          <p:val>
                                            <p:strVal val="#ppt_y+.1"/>
                                          </p:val>
                                        </p:tav>
                                        <p:tav tm="100000">
                                          <p:val>
                                            <p:strVal val="#ppt_y"/>
                                          </p:val>
                                        </p:tav>
                                      </p:tavLst>
                                    </p:anim>
                                  </p:childTnLst>
                                </p:cTn>
                              </p:par>
                            </p:childTnLst>
                          </p:cTn>
                        </p:par>
                        <p:par>
                          <p:cTn id="38" fill="hold">
                            <p:stCondLst>
                              <p:cond delay="3750"/>
                            </p:stCondLst>
                            <p:childTnLst>
                              <p:par>
                                <p:cTn id="39" presetID="22" presetClass="entr" presetSubtype="8" fill="hold" grpId="0" nodeType="after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wipe(left)">
                                      <p:cBhvr>
                                        <p:cTn id="41" dur="500"/>
                                        <p:tgtEl>
                                          <p:spTgt spid="92"/>
                                        </p:tgtEl>
                                      </p:cBhvr>
                                    </p:animEffect>
                                  </p:childTnLst>
                                </p:cTn>
                              </p:par>
                            </p:childTnLst>
                          </p:cTn>
                        </p:par>
                        <p:par>
                          <p:cTn id="42" fill="hold">
                            <p:stCondLst>
                              <p:cond delay="4250"/>
                            </p:stCondLst>
                            <p:childTnLst>
                              <p:par>
                                <p:cTn id="43" presetID="22" presetClass="entr" presetSubtype="2" fill="hold"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right)">
                                      <p:cBhvr>
                                        <p:cTn id="45" dur="500"/>
                                        <p:tgtEl>
                                          <p:spTgt spid="56"/>
                                        </p:tgtEl>
                                      </p:cBhvr>
                                    </p:animEffect>
                                  </p:childTnLst>
                                </p:cTn>
                              </p:par>
                            </p:childTnLst>
                          </p:cTn>
                        </p:par>
                        <p:par>
                          <p:cTn id="46" fill="hold">
                            <p:stCondLst>
                              <p:cond delay="4750"/>
                            </p:stCondLst>
                            <p:childTnLst>
                              <p:par>
                                <p:cTn id="47" presetID="10" presetClass="entr" presetSubtype="0" fill="hold" grpId="0" nodeType="after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fade">
                                      <p:cBhvr>
                                        <p:cTn id="49" dur="500"/>
                                        <p:tgtEl>
                                          <p:spTgt spid="102"/>
                                        </p:tgtEl>
                                      </p:cBhvr>
                                    </p:animEffect>
                                  </p:childTnLst>
                                </p:cTn>
                              </p:par>
                            </p:childTnLst>
                          </p:cTn>
                        </p:par>
                        <p:par>
                          <p:cTn id="50" fill="hold">
                            <p:stCondLst>
                              <p:cond delay="5250"/>
                            </p:stCondLst>
                            <p:childTnLst>
                              <p:par>
                                <p:cTn id="51" presetID="10" presetClass="entr" presetSubtype="0" fill="hold" grpId="0" nodeType="after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par>
                          <p:cTn id="54" fill="hold">
                            <p:stCondLst>
                              <p:cond delay="5750"/>
                            </p:stCondLst>
                            <p:childTnLst>
                              <p:par>
                                <p:cTn id="55" presetID="42" presetClass="entr" presetSubtype="0" fill="hold" nodeType="afterEffect">
                                  <p:stCondLst>
                                    <p:cond delay="0"/>
                                  </p:stCondLst>
                                  <p:childTnLst>
                                    <p:set>
                                      <p:cBhvr>
                                        <p:cTn id="56" dur="1" fill="hold">
                                          <p:stCondLst>
                                            <p:cond delay="0"/>
                                          </p:stCondLst>
                                        </p:cTn>
                                        <p:tgtEl>
                                          <p:spTgt spid="1028"/>
                                        </p:tgtEl>
                                        <p:attrNameLst>
                                          <p:attrName>style.visibility</p:attrName>
                                        </p:attrNameLst>
                                      </p:cBhvr>
                                      <p:to>
                                        <p:strVal val="visible"/>
                                      </p:to>
                                    </p:set>
                                    <p:animEffect transition="in" filter="fade">
                                      <p:cBhvr>
                                        <p:cTn id="57" dur="250"/>
                                        <p:tgtEl>
                                          <p:spTgt spid="1028"/>
                                        </p:tgtEl>
                                      </p:cBhvr>
                                    </p:animEffect>
                                    <p:anim calcmode="lin" valueType="num">
                                      <p:cBhvr>
                                        <p:cTn id="58" dur="250" fill="hold"/>
                                        <p:tgtEl>
                                          <p:spTgt spid="1028"/>
                                        </p:tgtEl>
                                        <p:attrNameLst>
                                          <p:attrName>ppt_x</p:attrName>
                                        </p:attrNameLst>
                                      </p:cBhvr>
                                      <p:tavLst>
                                        <p:tav tm="0">
                                          <p:val>
                                            <p:strVal val="#ppt_x"/>
                                          </p:val>
                                        </p:tav>
                                        <p:tav tm="100000">
                                          <p:val>
                                            <p:strVal val="#ppt_x"/>
                                          </p:val>
                                        </p:tav>
                                      </p:tavLst>
                                    </p:anim>
                                    <p:anim calcmode="lin" valueType="num">
                                      <p:cBhvr>
                                        <p:cTn id="59" dur="250" fill="hold"/>
                                        <p:tgtEl>
                                          <p:spTgt spid="1028"/>
                                        </p:tgtEl>
                                        <p:attrNameLst>
                                          <p:attrName>ppt_y</p:attrName>
                                        </p:attrNameLst>
                                      </p:cBhvr>
                                      <p:tavLst>
                                        <p:tav tm="0">
                                          <p:val>
                                            <p:strVal val="#ppt_y+.1"/>
                                          </p:val>
                                        </p:tav>
                                        <p:tav tm="100000">
                                          <p:val>
                                            <p:strVal val="#ppt_y"/>
                                          </p:val>
                                        </p:tav>
                                      </p:tavLst>
                                    </p:anim>
                                  </p:childTnLst>
                                </p:cTn>
                              </p:par>
                            </p:childTnLst>
                          </p:cTn>
                        </p:par>
                        <p:par>
                          <p:cTn id="60" fill="hold">
                            <p:stCondLst>
                              <p:cond delay="6000"/>
                            </p:stCondLst>
                            <p:childTnLst>
                              <p:par>
                                <p:cTn id="61" presetID="22" presetClass="entr" presetSubtype="2" fill="hold" grpId="0" nodeType="after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right)">
                                      <p:cBhvr>
                                        <p:cTn id="63" dur="500"/>
                                        <p:tgtEl>
                                          <p:spTgt spid="93"/>
                                        </p:tgtEl>
                                      </p:cBhvr>
                                    </p:animEffect>
                                  </p:childTnLst>
                                </p:cTn>
                              </p:par>
                            </p:childTnLst>
                          </p:cTn>
                        </p:par>
                        <p:par>
                          <p:cTn id="64" fill="hold">
                            <p:stCondLst>
                              <p:cond delay="6500"/>
                            </p:stCondLst>
                            <p:childTnLst>
                              <p:par>
                                <p:cTn id="65" presetID="22" presetClass="entr" presetSubtype="8"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wipe(left)">
                                      <p:cBhvr>
                                        <p:cTn id="67" dur="500"/>
                                        <p:tgtEl>
                                          <p:spTgt spid="61"/>
                                        </p:tgtEl>
                                      </p:cBhvr>
                                    </p:animEffect>
                                  </p:childTnLst>
                                </p:cTn>
                              </p:par>
                            </p:childTnLst>
                          </p:cTn>
                        </p:par>
                        <p:par>
                          <p:cTn id="68" fill="hold">
                            <p:stCondLst>
                              <p:cond delay="7000"/>
                            </p:stCondLst>
                            <p:childTnLst>
                              <p:par>
                                <p:cTn id="69" presetID="10" presetClass="entr" presetSubtype="0" fill="hold" grpId="0" nodeType="afterEffect">
                                  <p:stCondLst>
                                    <p:cond delay="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500"/>
                                        <p:tgtEl>
                                          <p:spTgt spid="90"/>
                                        </p:tgtEl>
                                      </p:cBhvr>
                                    </p:animEffect>
                                  </p:childTnLst>
                                </p:cTn>
                              </p:par>
                            </p:childTnLst>
                          </p:cTn>
                        </p:par>
                        <p:par>
                          <p:cTn id="72" fill="hold">
                            <p:stCondLst>
                              <p:cond delay="7500"/>
                            </p:stCondLst>
                            <p:childTnLst>
                              <p:par>
                                <p:cTn id="73" presetID="10" presetClass="entr" presetSubtype="0" fill="hold" grpId="0" nodeType="after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fade">
                                      <p:cBhvr>
                                        <p:cTn id="75" dur="500"/>
                                        <p:tgtEl>
                                          <p:spTgt spid="99"/>
                                        </p:tgtEl>
                                      </p:cBhvr>
                                    </p:animEffect>
                                  </p:childTnLst>
                                </p:cTn>
                              </p:par>
                            </p:childTnLst>
                          </p:cTn>
                        </p:par>
                        <p:par>
                          <p:cTn id="76" fill="hold">
                            <p:stCondLst>
                              <p:cond delay="8000"/>
                            </p:stCondLst>
                            <p:childTnLst>
                              <p:par>
                                <p:cTn id="77" presetID="42" presetClass="entr" presetSubtype="0" fill="hold" nodeType="after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250"/>
                                        <p:tgtEl>
                                          <p:spTgt spid="3"/>
                                        </p:tgtEl>
                                      </p:cBhvr>
                                    </p:animEffect>
                                    <p:anim calcmode="lin" valueType="num">
                                      <p:cBhvr>
                                        <p:cTn id="80" dur="250" fill="hold"/>
                                        <p:tgtEl>
                                          <p:spTgt spid="3"/>
                                        </p:tgtEl>
                                        <p:attrNameLst>
                                          <p:attrName>ppt_x</p:attrName>
                                        </p:attrNameLst>
                                      </p:cBhvr>
                                      <p:tavLst>
                                        <p:tav tm="0">
                                          <p:val>
                                            <p:strVal val="#ppt_x"/>
                                          </p:val>
                                        </p:tav>
                                        <p:tav tm="100000">
                                          <p:val>
                                            <p:strVal val="#ppt_x"/>
                                          </p:val>
                                        </p:tav>
                                      </p:tavLst>
                                    </p:anim>
                                    <p:anim calcmode="lin" valueType="num">
                                      <p:cBhvr>
                                        <p:cTn id="81"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5" grpId="0" animBg="1"/>
      <p:bldP spid="60" grpId="0" animBg="1"/>
      <p:bldP spid="90" grpId="0" animBg="1"/>
      <p:bldP spid="91" grpId="0" animBg="1"/>
      <p:bldP spid="92" grpId="0" animBg="1"/>
      <p:bldP spid="93" grpId="0" animBg="1"/>
      <p:bldP spid="96" grpId="0"/>
      <p:bldP spid="99" grpId="0"/>
      <p:bldP spid="102" grpId="0"/>
      <p:bldP spid="6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5</a:t>
            </a:r>
            <a:endParaRPr lang="en-GB" sz="1200" b="1" dirty="0"/>
          </a:p>
        </p:txBody>
      </p:sp>
      <p:grpSp>
        <p:nvGrpSpPr>
          <p:cNvPr id="62" name="Group 61"/>
          <p:cNvGrpSpPr/>
          <p:nvPr/>
        </p:nvGrpSpPr>
        <p:grpSpPr>
          <a:xfrm>
            <a:off x="901700" y="797868"/>
            <a:ext cx="3423477" cy="957204"/>
            <a:chOff x="2395965" y="778769"/>
            <a:chExt cx="3423477" cy="957204"/>
          </a:xfrm>
          <a:solidFill>
            <a:schemeClr val="accent1"/>
          </a:solidFill>
        </p:grpSpPr>
        <p:sp>
          <p:nvSpPr>
            <p:cNvPr id="63" name="Shape 1550"/>
            <p:cNvSpPr/>
            <p:nvPr/>
          </p:nvSpPr>
          <p:spPr>
            <a:xfrm rot="10800000">
              <a:off x="2395965" y="778772"/>
              <a:ext cx="2563531" cy="792116"/>
            </a:xfrm>
            <a:custGeom>
              <a:avLst/>
              <a:gdLst/>
              <a:ahLst/>
              <a:cxnLst>
                <a:cxn ang="0">
                  <a:pos x="wd2" y="hd2"/>
                </a:cxn>
                <a:cxn ang="5400000">
                  <a:pos x="wd2" y="hd2"/>
                </a:cxn>
                <a:cxn ang="10800000">
                  <a:pos x="wd2" y="hd2"/>
                </a:cxn>
                <a:cxn ang="16200000">
                  <a:pos x="wd2" y="hd2"/>
                </a:cxn>
              </a:cxnLst>
              <a:rect l="0" t="0" r="r" b="b"/>
              <a:pathLst>
                <a:path w="21600" h="21600" extrusionOk="0">
                  <a:moveTo>
                    <a:pt x="1855" y="9900"/>
                  </a:moveTo>
                  <a:cubicBezTo>
                    <a:pt x="1855" y="6065"/>
                    <a:pt x="1392" y="2581"/>
                    <a:pt x="637" y="0"/>
                  </a:cubicBezTo>
                  <a:lnTo>
                    <a:pt x="21600" y="0"/>
                  </a:lnTo>
                  <a:lnTo>
                    <a:pt x="21600" y="21600"/>
                  </a:lnTo>
                  <a:lnTo>
                    <a:pt x="0" y="21600"/>
                  </a:lnTo>
                  <a:cubicBezTo>
                    <a:pt x="1123" y="18986"/>
                    <a:pt x="1855" y="14720"/>
                    <a:pt x="1855" y="990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Shape 1551"/>
            <p:cNvSpPr/>
            <p:nvPr/>
          </p:nvSpPr>
          <p:spPr>
            <a:xfrm rot="10800000">
              <a:off x="5566231" y="778769"/>
              <a:ext cx="253211" cy="792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152" y="0"/>
                  </a:lnTo>
                  <a:cubicBezTo>
                    <a:pt x="7506" y="2581"/>
                    <a:pt x="2815" y="6065"/>
                    <a:pt x="2815" y="9900"/>
                  </a:cubicBezTo>
                  <a:cubicBezTo>
                    <a:pt x="2815" y="14720"/>
                    <a:pt x="10225" y="18986"/>
                    <a:pt x="21600" y="21600"/>
                  </a:cubicBezTo>
                  <a:lnTo>
                    <a:pt x="0" y="21600"/>
                  </a:lnTo>
                  <a:cubicBezTo>
                    <a:pt x="0" y="2160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Shape 1552"/>
            <p:cNvSpPr/>
            <p:nvPr/>
          </p:nvSpPr>
          <p:spPr>
            <a:xfrm rot="10800000">
              <a:off x="4735936" y="778803"/>
              <a:ext cx="1055974" cy="95717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7710" y="0"/>
                    <a:pt x="4923" y="1430"/>
                    <a:pt x="2955" y="3723"/>
                  </a:cubicBezTo>
                  <a:lnTo>
                    <a:pt x="4951" y="3723"/>
                  </a:lnTo>
                  <a:cubicBezTo>
                    <a:pt x="6560" y="2324"/>
                    <a:pt x="8591" y="1489"/>
                    <a:pt x="10799" y="1489"/>
                  </a:cubicBezTo>
                  <a:cubicBezTo>
                    <a:pt x="13006" y="1489"/>
                    <a:pt x="15036" y="2324"/>
                    <a:pt x="16645" y="3723"/>
                  </a:cubicBezTo>
                  <a:lnTo>
                    <a:pt x="18643" y="3723"/>
                  </a:lnTo>
                  <a:cubicBezTo>
                    <a:pt x="16674" y="1430"/>
                    <a:pt x="13888" y="0"/>
                    <a:pt x="10799" y="0"/>
                  </a:cubicBezTo>
                  <a:close/>
                  <a:moveTo>
                    <a:pt x="2957" y="3725"/>
                  </a:moveTo>
                  <a:cubicBezTo>
                    <a:pt x="1124" y="5860"/>
                    <a:pt x="0" y="8744"/>
                    <a:pt x="0" y="11918"/>
                  </a:cubicBezTo>
                  <a:cubicBezTo>
                    <a:pt x="0" y="15907"/>
                    <a:pt x="1776" y="19437"/>
                    <a:pt x="4503" y="21600"/>
                  </a:cubicBezTo>
                  <a:lnTo>
                    <a:pt x="7288" y="21600"/>
                  </a:lnTo>
                  <a:cubicBezTo>
                    <a:pt x="3808" y="20061"/>
                    <a:pt x="1350" y="16307"/>
                    <a:pt x="1350" y="11918"/>
                  </a:cubicBezTo>
                  <a:cubicBezTo>
                    <a:pt x="1350" y="8595"/>
                    <a:pt x="2760" y="5634"/>
                    <a:pt x="4955" y="3725"/>
                  </a:cubicBezTo>
                  <a:lnTo>
                    <a:pt x="2957" y="3725"/>
                  </a:lnTo>
                  <a:close/>
                  <a:moveTo>
                    <a:pt x="16645" y="3725"/>
                  </a:moveTo>
                  <a:cubicBezTo>
                    <a:pt x="18840" y="5634"/>
                    <a:pt x="20250" y="8595"/>
                    <a:pt x="20250" y="11918"/>
                  </a:cubicBezTo>
                  <a:cubicBezTo>
                    <a:pt x="20250" y="16307"/>
                    <a:pt x="17792" y="20061"/>
                    <a:pt x="14312" y="21600"/>
                  </a:cubicBezTo>
                  <a:lnTo>
                    <a:pt x="17095" y="21600"/>
                  </a:lnTo>
                  <a:cubicBezTo>
                    <a:pt x="19823" y="19437"/>
                    <a:pt x="21600" y="15907"/>
                    <a:pt x="21600" y="11918"/>
                  </a:cubicBezTo>
                  <a:cubicBezTo>
                    <a:pt x="21600" y="8744"/>
                    <a:pt x="20475" y="5860"/>
                    <a:pt x="18641" y="3725"/>
                  </a:cubicBezTo>
                  <a:lnTo>
                    <a:pt x="16645" y="3725"/>
                  </a:ln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66" name="Shape 1566"/>
          <p:cNvSpPr/>
          <p:nvPr/>
        </p:nvSpPr>
        <p:spPr>
          <a:xfrm rot="10800000">
            <a:off x="3310787" y="685680"/>
            <a:ext cx="920204" cy="9201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67" name="Group 66"/>
          <p:cNvGrpSpPr/>
          <p:nvPr/>
        </p:nvGrpSpPr>
        <p:grpSpPr>
          <a:xfrm>
            <a:off x="4878294" y="2039887"/>
            <a:ext cx="3423476" cy="957203"/>
            <a:chOff x="6372559" y="2020788"/>
            <a:chExt cx="3423476" cy="957203"/>
          </a:xfrm>
          <a:solidFill>
            <a:schemeClr val="accent1"/>
          </a:solidFill>
        </p:grpSpPr>
        <p:sp>
          <p:nvSpPr>
            <p:cNvPr id="68" name="Shape 1555"/>
            <p:cNvSpPr/>
            <p:nvPr/>
          </p:nvSpPr>
          <p:spPr>
            <a:xfrm>
              <a:off x="7232505" y="2185872"/>
              <a:ext cx="2563530" cy="792116"/>
            </a:xfrm>
            <a:custGeom>
              <a:avLst/>
              <a:gdLst/>
              <a:ahLst/>
              <a:cxnLst>
                <a:cxn ang="0">
                  <a:pos x="wd2" y="hd2"/>
                </a:cxn>
                <a:cxn ang="5400000">
                  <a:pos x="wd2" y="hd2"/>
                </a:cxn>
                <a:cxn ang="10800000">
                  <a:pos x="wd2" y="hd2"/>
                </a:cxn>
                <a:cxn ang="16200000">
                  <a:pos x="wd2" y="hd2"/>
                </a:cxn>
              </a:cxnLst>
              <a:rect l="0" t="0" r="r" b="b"/>
              <a:pathLst>
                <a:path w="21600" h="21600" extrusionOk="0">
                  <a:moveTo>
                    <a:pt x="1855" y="9900"/>
                  </a:moveTo>
                  <a:cubicBezTo>
                    <a:pt x="1855" y="6065"/>
                    <a:pt x="1392" y="2581"/>
                    <a:pt x="637" y="0"/>
                  </a:cubicBezTo>
                  <a:lnTo>
                    <a:pt x="21600" y="0"/>
                  </a:lnTo>
                  <a:lnTo>
                    <a:pt x="21600" y="21600"/>
                  </a:lnTo>
                  <a:lnTo>
                    <a:pt x="0" y="21600"/>
                  </a:lnTo>
                  <a:cubicBezTo>
                    <a:pt x="1123" y="18986"/>
                    <a:pt x="1855" y="14720"/>
                    <a:pt x="1855" y="990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9" name="Shape 1556"/>
            <p:cNvSpPr/>
            <p:nvPr/>
          </p:nvSpPr>
          <p:spPr>
            <a:xfrm>
              <a:off x="6372559" y="2185872"/>
              <a:ext cx="253211" cy="792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152" y="0"/>
                  </a:lnTo>
                  <a:cubicBezTo>
                    <a:pt x="7506" y="2581"/>
                    <a:pt x="2815" y="6065"/>
                    <a:pt x="2815" y="9900"/>
                  </a:cubicBezTo>
                  <a:cubicBezTo>
                    <a:pt x="2815" y="14720"/>
                    <a:pt x="10225" y="18986"/>
                    <a:pt x="21600" y="21600"/>
                  </a:cubicBezTo>
                  <a:lnTo>
                    <a:pt x="0" y="21600"/>
                  </a:lnTo>
                  <a:cubicBezTo>
                    <a:pt x="0" y="2160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0" name="Shape 1557"/>
            <p:cNvSpPr/>
            <p:nvPr/>
          </p:nvSpPr>
          <p:spPr>
            <a:xfrm>
              <a:off x="6400091" y="2020788"/>
              <a:ext cx="1055973" cy="957169"/>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7710" y="0"/>
                    <a:pt x="4923" y="1430"/>
                    <a:pt x="2955" y="3723"/>
                  </a:cubicBezTo>
                  <a:lnTo>
                    <a:pt x="4951" y="3723"/>
                  </a:lnTo>
                  <a:cubicBezTo>
                    <a:pt x="6560" y="2324"/>
                    <a:pt x="8591" y="1489"/>
                    <a:pt x="10799" y="1489"/>
                  </a:cubicBezTo>
                  <a:cubicBezTo>
                    <a:pt x="13006" y="1489"/>
                    <a:pt x="15036" y="2324"/>
                    <a:pt x="16645" y="3723"/>
                  </a:cubicBezTo>
                  <a:lnTo>
                    <a:pt x="18643" y="3723"/>
                  </a:lnTo>
                  <a:cubicBezTo>
                    <a:pt x="16674" y="1430"/>
                    <a:pt x="13888" y="0"/>
                    <a:pt x="10799" y="0"/>
                  </a:cubicBezTo>
                  <a:close/>
                  <a:moveTo>
                    <a:pt x="2957" y="3725"/>
                  </a:moveTo>
                  <a:cubicBezTo>
                    <a:pt x="1124" y="5860"/>
                    <a:pt x="0" y="8744"/>
                    <a:pt x="0" y="11918"/>
                  </a:cubicBezTo>
                  <a:cubicBezTo>
                    <a:pt x="0" y="15907"/>
                    <a:pt x="1776" y="19437"/>
                    <a:pt x="4503" y="21600"/>
                  </a:cubicBezTo>
                  <a:lnTo>
                    <a:pt x="7288" y="21600"/>
                  </a:lnTo>
                  <a:cubicBezTo>
                    <a:pt x="3808" y="20061"/>
                    <a:pt x="1350" y="16307"/>
                    <a:pt x="1350" y="11918"/>
                  </a:cubicBezTo>
                  <a:cubicBezTo>
                    <a:pt x="1350" y="8595"/>
                    <a:pt x="2760" y="5634"/>
                    <a:pt x="4955" y="3725"/>
                  </a:cubicBezTo>
                  <a:lnTo>
                    <a:pt x="2957" y="3725"/>
                  </a:lnTo>
                  <a:close/>
                  <a:moveTo>
                    <a:pt x="16645" y="3725"/>
                  </a:moveTo>
                  <a:cubicBezTo>
                    <a:pt x="18840" y="5634"/>
                    <a:pt x="20250" y="8595"/>
                    <a:pt x="20250" y="11918"/>
                  </a:cubicBezTo>
                  <a:cubicBezTo>
                    <a:pt x="20250" y="16307"/>
                    <a:pt x="17792" y="20061"/>
                    <a:pt x="14312" y="21600"/>
                  </a:cubicBezTo>
                  <a:lnTo>
                    <a:pt x="17095" y="21600"/>
                  </a:lnTo>
                  <a:cubicBezTo>
                    <a:pt x="19823" y="19437"/>
                    <a:pt x="21600" y="15907"/>
                    <a:pt x="21600" y="11918"/>
                  </a:cubicBezTo>
                  <a:cubicBezTo>
                    <a:pt x="21600" y="8744"/>
                    <a:pt x="20475" y="5860"/>
                    <a:pt x="18641" y="3725"/>
                  </a:cubicBezTo>
                  <a:lnTo>
                    <a:pt x="16645" y="3725"/>
                  </a:ln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71" name="Shape 1572"/>
          <p:cNvSpPr/>
          <p:nvPr/>
        </p:nvSpPr>
        <p:spPr>
          <a:xfrm>
            <a:off x="4968281" y="2184887"/>
            <a:ext cx="928601" cy="92858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2" name="Shape 1530"/>
          <p:cNvSpPr/>
          <p:nvPr/>
        </p:nvSpPr>
        <p:spPr>
          <a:xfrm>
            <a:off x="4872949" y="797871"/>
            <a:ext cx="1224884" cy="792116"/>
          </a:xfrm>
          <a:prstGeom prst="rect">
            <a:avLst/>
          </a:prstGeom>
          <a:solidFill>
            <a:schemeClr val="bg1">
              <a:lumMod val="6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3" name="Shape 1530"/>
          <p:cNvSpPr/>
          <p:nvPr/>
        </p:nvSpPr>
        <p:spPr>
          <a:xfrm>
            <a:off x="3104940" y="2204971"/>
            <a:ext cx="1224884" cy="792116"/>
          </a:xfrm>
          <a:prstGeom prst="rect">
            <a:avLst/>
          </a:prstGeom>
          <a:solidFill>
            <a:schemeClr val="bg1">
              <a:lumMod val="6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6" name="TextBox 75"/>
          <p:cNvSpPr txBox="1"/>
          <p:nvPr/>
        </p:nvSpPr>
        <p:spPr>
          <a:xfrm>
            <a:off x="5984698" y="2298443"/>
            <a:ext cx="2216676" cy="646331"/>
          </a:xfrm>
          <a:prstGeom prst="rect">
            <a:avLst/>
          </a:prstGeom>
          <a:noFill/>
        </p:spPr>
        <p:txBody>
          <a:bodyPr wrap="square" lIns="0" tIns="0" rIns="0" bIns="0" rtlCol="0">
            <a:spAutoFit/>
          </a:bodyPr>
          <a:lstStyle/>
          <a:p>
            <a:pPr algn="ctr"/>
            <a:r>
              <a:rPr lang="en-GB" sz="1400" dirty="0" smtClean="0">
                <a:solidFill>
                  <a:schemeClr val="bg1"/>
                </a:solidFill>
                <a:latin typeface="Aller Light" panose="02000503000000020004" pitchFamily="2" charset="0"/>
              </a:rPr>
              <a:t>Randomize Points as representation of Fish Corral</a:t>
            </a:r>
            <a:endParaRPr lang="en-GB" sz="1400" dirty="0">
              <a:solidFill>
                <a:schemeClr val="bg1"/>
              </a:solidFill>
              <a:latin typeface="Aller Light" panose="02000503000000020004" pitchFamily="2" charset="0"/>
            </a:endParaRPr>
          </a:p>
        </p:txBody>
      </p:sp>
      <p:sp>
        <p:nvSpPr>
          <p:cNvPr id="79" name="TextBox 78"/>
          <p:cNvSpPr txBox="1"/>
          <p:nvPr/>
        </p:nvSpPr>
        <p:spPr>
          <a:xfrm>
            <a:off x="1014852" y="932334"/>
            <a:ext cx="2216676" cy="646331"/>
          </a:xfrm>
          <a:prstGeom prst="rect">
            <a:avLst/>
          </a:prstGeom>
          <a:noFill/>
        </p:spPr>
        <p:txBody>
          <a:bodyPr wrap="square" lIns="0" tIns="0" rIns="0" bIns="0" rtlCol="0">
            <a:spAutoFit/>
          </a:bodyPr>
          <a:lstStyle/>
          <a:p>
            <a:pPr algn="ctr"/>
            <a:r>
              <a:rPr lang="en-GB" sz="1400" dirty="0" smtClean="0">
                <a:solidFill>
                  <a:schemeClr val="bg1"/>
                </a:solidFill>
                <a:latin typeface="Aller Light" panose="02000503000000020004" pitchFamily="2" charset="0"/>
              </a:rPr>
              <a:t>Combine Distance and Depth to Create Suitable Area </a:t>
            </a:r>
            <a:r>
              <a:rPr lang="en-GB" sz="1400" dirty="0" err="1" smtClean="0">
                <a:solidFill>
                  <a:schemeClr val="bg1"/>
                </a:solidFill>
                <a:latin typeface="Aller Light" panose="02000503000000020004" pitchFamily="2" charset="0"/>
              </a:rPr>
              <a:t>Shapefile</a:t>
            </a:r>
            <a:endParaRPr lang="en-GB" sz="1400" dirty="0">
              <a:solidFill>
                <a:schemeClr val="bg1"/>
              </a:solidFill>
              <a:latin typeface="Aller Light" panose="02000503000000020004" pitchFamily="2" charset="0"/>
            </a:endParaRPr>
          </a:p>
        </p:txBody>
      </p:sp>
      <p:grpSp>
        <p:nvGrpSpPr>
          <p:cNvPr id="80" name="Group 79"/>
          <p:cNvGrpSpPr/>
          <p:nvPr/>
        </p:nvGrpSpPr>
        <p:grpSpPr>
          <a:xfrm>
            <a:off x="903347" y="3695422"/>
            <a:ext cx="3423477" cy="957204"/>
            <a:chOff x="2397612" y="3676323"/>
            <a:chExt cx="3423477" cy="957204"/>
          </a:xfrm>
          <a:solidFill>
            <a:schemeClr val="accent1"/>
          </a:solidFill>
        </p:grpSpPr>
        <p:sp>
          <p:nvSpPr>
            <p:cNvPr id="81" name="Shape 1550"/>
            <p:cNvSpPr/>
            <p:nvPr/>
          </p:nvSpPr>
          <p:spPr>
            <a:xfrm rot="10800000">
              <a:off x="2397612" y="3676326"/>
              <a:ext cx="2563531" cy="792116"/>
            </a:xfrm>
            <a:custGeom>
              <a:avLst/>
              <a:gdLst/>
              <a:ahLst/>
              <a:cxnLst>
                <a:cxn ang="0">
                  <a:pos x="wd2" y="hd2"/>
                </a:cxn>
                <a:cxn ang="5400000">
                  <a:pos x="wd2" y="hd2"/>
                </a:cxn>
                <a:cxn ang="10800000">
                  <a:pos x="wd2" y="hd2"/>
                </a:cxn>
                <a:cxn ang="16200000">
                  <a:pos x="wd2" y="hd2"/>
                </a:cxn>
              </a:cxnLst>
              <a:rect l="0" t="0" r="r" b="b"/>
              <a:pathLst>
                <a:path w="21600" h="21600" extrusionOk="0">
                  <a:moveTo>
                    <a:pt x="1855" y="9900"/>
                  </a:moveTo>
                  <a:cubicBezTo>
                    <a:pt x="1855" y="6065"/>
                    <a:pt x="1392" y="2581"/>
                    <a:pt x="637" y="0"/>
                  </a:cubicBezTo>
                  <a:lnTo>
                    <a:pt x="21600" y="0"/>
                  </a:lnTo>
                  <a:lnTo>
                    <a:pt x="21600" y="21600"/>
                  </a:lnTo>
                  <a:lnTo>
                    <a:pt x="0" y="21600"/>
                  </a:lnTo>
                  <a:cubicBezTo>
                    <a:pt x="1123" y="18986"/>
                    <a:pt x="1855" y="14720"/>
                    <a:pt x="1855" y="9900"/>
                  </a:cubicBezTo>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2" name="Shape 1551"/>
            <p:cNvSpPr/>
            <p:nvPr/>
          </p:nvSpPr>
          <p:spPr>
            <a:xfrm rot="10800000">
              <a:off x="5567878" y="3676323"/>
              <a:ext cx="253211" cy="792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152" y="0"/>
                  </a:lnTo>
                  <a:cubicBezTo>
                    <a:pt x="7506" y="2581"/>
                    <a:pt x="2815" y="6065"/>
                    <a:pt x="2815" y="9900"/>
                  </a:cubicBezTo>
                  <a:cubicBezTo>
                    <a:pt x="2815" y="14720"/>
                    <a:pt x="10225" y="18986"/>
                    <a:pt x="21600" y="21600"/>
                  </a:cubicBezTo>
                  <a:lnTo>
                    <a:pt x="0" y="21600"/>
                  </a:lnTo>
                  <a:cubicBezTo>
                    <a:pt x="0" y="2160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3" name="Shape 1552"/>
            <p:cNvSpPr/>
            <p:nvPr/>
          </p:nvSpPr>
          <p:spPr>
            <a:xfrm rot="10800000">
              <a:off x="4737583" y="3676357"/>
              <a:ext cx="1055974" cy="95717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7710" y="0"/>
                    <a:pt x="4923" y="1430"/>
                    <a:pt x="2955" y="3723"/>
                  </a:cubicBezTo>
                  <a:lnTo>
                    <a:pt x="4951" y="3723"/>
                  </a:lnTo>
                  <a:cubicBezTo>
                    <a:pt x="6560" y="2324"/>
                    <a:pt x="8591" y="1489"/>
                    <a:pt x="10799" y="1489"/>
                  </a:cubicBezTo>
                  <a:cubicBezTo>
                    <a:pt x="13006" y="1489"/>
                    <a:pt x="15036" y="2324"/>
                    <a:pt x="16645" y="3723"/>
                  </a:cubicBezTo>
                  <a:lnTo>
                    <a:pt x="18643" y="3723"/>
                  </a:lnTo>
                  <a:cubicBezTo>
                    <a:pt x="16674" y="1430"/>
                    <a:pt x="13888" y="0"/>
                    <a:pt x="10799" y="0"/>
                  </a:cubicBezTo>
                  <a:close/>
                  <a:moveTo>
                    <a:pt x="2957" y="3725"/>
                  </a:moveTo>
                  <a:cubicBezTo>
                    <a:pt x="1124" y="5860"/>
                    <a:pt x="0" y="8744"/>
                    <a:pt x="0" y="11918"/>
                  </a:cubicBezTo>
                  <a:cubicBezTo>
                    <a:pt x="0" y="15907"/>
                    <a:pt x="1776" y="19437"/>
                    <a:pt x="4503" y="21600"/>
                  </a:cubicBezTo>
                  <a:lnTo>
                    <a:pt x="7288" y="21600"/>
                  </a:lnTo>
                  <a:cubicBezTo>
                    <a:pt x="3808" y="20061"/>
                    <a:pt x="1350" y="16307"/>
                    <a:pt x="1350" y="11918"/>
                  </a:cubicBezTo>
                  <a:cubicBezTo>
                    <a:pt x="1350" y="8595"/>
                    <a:pt x="2760" y="5634"/>
                    <a:pt x="4955" y="3725"/>
                  </a:cubicBezTo>
                  <a:lnTo>
                    <a:pt x="2957" y="3725"/>
                  </a:lnTo>
                  <a:close/>
                  <a:moveTo>
                    <a:pt x="16645" y="3725"/>
                  </a:moveTo>
                  <a:cubicBezTo>
                    <a:pt x="18840" y="5634"/>
                    <a:pt x="20250" y="8595"/>
                    <a:pt x="20250" y="11918"/>
                  </a:cubicBezTo>
                  <a:cubicBezTo>
                    <a:pt x="20250" y="16307"/>
                    <a:pt x="17792" y="20061"/>
                    <a:pt x="14312" y="21600"/>
                  </a:cubicBezTo>
                  <a:lnTo>
                    <a:pt x="17095" y="21600"/>
                  </a:lnTo>
                  <a:cubicBezTo>
                    <a:pt x="19823" y="19437"/>
                    <a:pt x="21600" y="15907"/>
                    <a:pt x="21600" y="11918"/>
                  </a:cubicBezTo>
                  <a:cubicBezTo>
                    <a:pt x="21600" y="8744"/>
                    <a:pt x="20475" y="5860"/>
                    <a:pt x="18641" y="3725"/>
                  </a:cubicBezTo>
                  <a:lnTo>
                    <a:pt x="16645" y="3725"/>
                  </a:ln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84" name="Shape 1566"/>
          <p:cNvSpPr/>
          <p:nvPr/>
        </p:nvSpPr>
        <p:spPr>
          <a:xfrm rot="10800000">
            <a:off x="3312434" y="3583234"/>
            <a:ext cx="920204" cy="92019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85" name="Shape 1530"/>
          <p:cNvSpPr/>
          <p:nvPr/>
        </p:nvSpPr>
        <p:spPr>
          <a:xfrm>
            <a:off x="4871419" y="3695425"/>
            <a:ext cx="1224884" cy="792116"/>
          </a:xfrm>
          <a:prstGeom prst="rect">
            <a:avLst/>
          </a:prstGeom>
          <a:solidFill>
            <a:schemeClr val="bg1">
              <a:lumMod val="65000"/>
            </a:schemeClr>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5" name="TextBox 104"/>
          <p:cNvSpPr txBox="1"/>
          <p:nvPr/>
        </p:nvSpPr>
        <p:spPr>
          <a:xfrm>
            <a:off x="1014852" y="3843781"/>
            <a:ext cx="2216676" cy="369332"/>
          </a:xfrm>
          <a:prstGeom prst="rect">
            <a:avLst/>
          </a:prstGeom>
          <a:noFill/>
        </p:spPr>
        <p:txBody>
          <a:bodyPr wrap="square" lIns="0" tIns="0" rIns="0" bIns="0" rtlCol="0">
            <a:spAutoFit/>
          </a:bodyPr>
          <a:lstStyle/>
          <a:p>
            <a:pPr algn="ctr"/>
            <a:r>
              <a:rPr lang="en-GB" sz="2400" dirty="0" smtClean="0">
                <a:solidFill>
                  <a:schemeClr val="bg1"/>
                </a:solidFill>
                <a:latin typeface="Aller Light" panose="02000503000000020004" pitchFamily="2" charset="0"/>
              </a:rPr>
              <a:t>Suitability Map</a:t>
            </a:r>
            <a:endParaRPr lang="en-GB" sz="2400" dirty="0">
              <a:solidFill>
                <a:schemeClr val="bg1"/>
              </a:solidFill>
              <a:latin typeface="Aller Light" panose="02000503000000020004" pitchFamily="2" charset="0"/>
            </a:endParaRPr>
          </a:p>
        </p:txBody>
      </p:sp>
      <p:grpSp>
        <p:nvGrpSpPr>
          <p:cNvPr id="106" name="Group 105"/>
          <p:cNvGrpSpPr/>
          <p:nvPr/>
        </p:nvGrpSpPr>
        <p:grpSpPr>
          <a:xfrm>
            <a:off x="4327372" y="0"/>
            <a:ext cx="550923" cy="5048301"/>
            <a:chOff x="5821637" y="-19099"/>
            <a:chExt cx="550923" cy="5048301"/>
          </a:xfrm>
        </p:grpSpPr>
        <p:sp>
          <p:nvSpPr>
            <p:cNvPr id="107" name="Shape 1538"/>
            <p:cNvSpPr/>
            <p:nvPr/>
          </p:nvSpPr>
          <p:spPr>
            <a:xfrm rot="5400000">
              <a:off x="3572948" y="2229590"/>
              <a:ext cx="5048301" cy="550923"/>
            </a:xfrm>
            <a:prstGeom prst="rect">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8" name="Shape 1539"/>
            <p:cNvSpPr/>
            <p:nvPr/>
          </p:nvSpPr>
          <p:spPr>
            <a:xfrm rot="5400000">
              <a:off x="5996050" y="518802"/>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09" name="Shape 1540"/>
            <p:cNvSpPr/>
            <p:nvPr/>
          </p:nvSpPr>
          <p:spPr>
            <a:xfrm rot="5400000">
              <a:off x="5996050" y="923900"/>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0" name="Shape 1541"/>
            <p:cNvSpPr/>
            <p:nvPr/>
          </p:nvSpPr>
          <p:spPr>
            <a:xfrm rot="5400000">
              <a:off x="5996050" y="1328998"/>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1" name="Shape 1542"/>
            <p:cNvSpPr/>
            <p:nvPr/>
          </p:nvSpPr>
          <p:spPr>
            <a:xfrm rot="5400000">
              <a:off x="5996050" y="1734097"/>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2" name="Shape 1543"/>
            <p:cNvSpPr/>
            <p:nvPr/>
          </p:nvSpPr>
          <p:spPr>
            <a:xfrm rot="5400000">
              <a:off x="5996050" y="2139195"/>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3" name="Shape 1544"/>
            <p:cNvSpPr/>
            <p:nvPr/>
          </p:nvSpPr>
          <p:spPr>
            <a:xfrm rot="5400000">
              <a:off x="5996050" y="2544294"/>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4" name="Shape 1545"/>
            <p:cNvSpPr/>
            <p:nvPr/>
          </p:nvSpPr>
          <p:spPr>
            <a:xfrm rot="5400000">
              <a:off x="5996050" y="2949392"/>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5" name="Shape 1546"/>
            <p:cNvSpPr/>
            <p:nvPr/>
          </p:nvSpPr>
          <p:spPr>
            <a:xfrm rot="5400000">
              <a:off x="5996050" y="3354490"/>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6" name="Shape 1547"/>
            <p:cNvSpPr/>
            <p:nvPr/>
          </p:nvSpPr>
          <p:spPr>
            <a:xfrm rot="5400000">
              <a:off x="5996050" y="3759588"/>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7" name="Shape 1548"/>
            <p:cNvSpPr/>
            <p:nvPr/>
          </p:nvSpPr>
          <p:spPr>
            <a:xfrm rot="5400000">
              <a:off x="5996050" y="4164687"/>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8" name="Shape 1539"/>
            <p:cNvSpPr/>
            <p:nvPr/>
          </p:nvSpPr>
          <p:spPr>
            <a:xfrm rot="5400000">
              <a:off x="5996050" y="128603"/>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19" name="Shape 1548"/>
            <p:cNvSpPr/>
            <p:nvPr/>
          </p:nvSpPr>
          <p:spPr>
            <a:xfrm rot="5400000">
              <a:off x="5994725" y="4637296"/>
              <a:ext cx="202550" cy="41144"/>
            </a:xfrm>
            <a:prstGeom prst="rect">
              <a:avLst/>
            </a:pr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grpSp>
      <p:sp>
        <p:nvSpPr>
          <p:cNvPr id="120" name="TextBox 119"/>
          <p:cNvSpPr txBox="1"/>
          <p:nvPr/>
        </p:nvSpPr>
        <p:spPr>
          <a:xfrm>
            <a:off x="1993323" y="5420427"/>
            <a:ext cx="5142432" cy="400110"/>
          </a:xfrm>
          <a:prstGeom prst="rect">
            <a:avLst/>
          </a:prstGeom>
          <a:noFill/>
        </p:spPr>
        <p:txBody>
          <a:bodyPr wrap="square" lIns="0" tIns="0" rIns="0" bIns="0" rtlCol="0">
            <a:spAutoFit/>
          </a:bodyPr>
          <a:lstStyle/>
          <a:p>
            <a:pPr algn="ctr"/>
            <a:r>
              <a:rPr lang="en-GB" sz="1300" dirty="0" smtClean="0">
                <a:solidFill>
                  <a:schemeClr val="bg1">
                    <a:lumMod val="50000"/>
                  </a:schemeClr>
                </a:solidFill>
                <a:latin typeface="Aller Light" panose="02000503000000020004" pitchFamily="2" charset="0"/>
              </a:rPr>
              <a:t>The suitability map will be given to the Local Government Unit for purposes such as: monitoring, relocation, etc.</a:t>
            </a:r>
            <a:endParaRPr lang="en-GB" sz="1300" dirty="0">
              <a:solidFill>
                <a:schemeClr val="bg1">
                  <a:lumMod val="50000"/>
                </a:schemeClr>
              </a:solidFill>
              <a:latin typeface="Aller Light" panose="02000503000000020004" pitchFamily="2" charset="0"/>
            </a:endParaRPr>
          </a:p>
        </p:txBody>
      </p:sp>
      <p:pic>
        <p:nvPicPr>
          <p:cNvPr id="2" name="Picture 1"/>
          <p:cNvPicPr>
            <a:picLocks noChangeAspect="1"/>
          </p:cNvPicPr>
          <p:nvPr/>
        </p:nvPicPr>
        <p:blipFill rotWithShape="1">
          <a:blip r:embed="rId3"/>
          <a:srcRect r="2583"/>
          <a:stretch/>
        </p:blipFill>
        <p:spPr>
          <a:xfrm>
            <a:off x="3296973" y="660280"/>
            <a:ext cx="945922" cy="918385"/>
          </a:xfrm>
          <a:prstGeom prst="ellipse">
            <a:avLst/>
          </a:prstGeom>
          <a:ln w="3175" cap="rnd">
            <a:solidFill>
              <a:schemeClr val="tx2"/>
            </a:solidFill>
          </a:ln>
          <a:effectLst>
            <a:outerShdw blurRad="381000" dist="292100" dir="5400000" sx="-80000" sy="-18000" rotWithShape="0">
              <a:srgbClr val="000000">
                <a:alpha val="22000"/>
              </a:srgbClr>
            </a:outerShdw>
          </a:effectLst>
        </p:spPr>
      </p:pic>
      <p:pic>
        <p:nvPicPr>
          <p:cNvPr id="3" name="Picture 2"/>
          <p:cNvPicPr>
            <a:picLocks noChangeAspect="1"/>
          </p:cNvPicPr>
          <p:nvPr/>
        </p:nvPicPr>
        <p:blipFill rotWithShape="1">
          <a:blip r:embed="rId4"/>
          <a:srcRect l="-1" r="4308"/>
          <a:stretch/>
        </p:blipFill>
        <p:spPr>
          <a:xfrm>
            <a:off x="4982227" y="2179572"/>
            <a:ext cx="926070" cy="929694"/>
          </a:xfrm>
          <a:prstGeom prst="ellipse">
            <a:avLst/>
          </a:prstGeom>
          <a:ln w="3175" cap="rnd">
            <a:solidFill>
              <a:schemeClr val="tx2"/>
            </a:solidFill>
          </a:ln>
          <a:effectLst>
            <a:outerShdw blurRad="381000" dist="292100" dir="5400000" sx="-80000" sy="-18000" rotWithShape="0">
              <a:srgbClr val="000000">
                <a:alpha val="22000"/>
              </a:srgbClr>
            </a:outerShdw>
          </a:effectLst>
        </p:spPr>
      </p:pic>
      <p:pic>
        <p:nvPicPr>
          <p:cNvPr id="4" name="Picture 3"/>
          <p:cNvPicPr>
            <a:picLocks noChangeAspect="1"/>
          </p:cNvPicPr>
          <p:nvPr/>
        </p:nvPicPr>
        <p:blipFill rotWithShape="1">
          <a:blip r:embed="rId5"/>
          <a:srcRect r="6547"/>
          <a:stretch/>
        </p:blipFill>
        <p:spPr>
          <a:xfrm>
            <a:off x="3319600" y="3566718"/>
            <a:ext cx="913312" cy="911951"/>
          </a:xfrm>
          <a:prstGeom prst="ellipse">
            <a:avLst/>
          </a:prstGeom>
          <a:ln w="3175" cap="rnd">
            <a:solidFill>
              <a:schemeClr val="tx2"/>
            </a:solidFill>
          </a:ln>
          <a:effectLst>
            <a:outerShdw blurRad="381000" dist="292100" dir="5400000" sx="-80000" sy="-18000" rotWithShape="0">
              <a:srgbClr val="000000">
                <a:alpha val="22000"/>
              </a:srgbClr>
            </a:outerShdw>
          </a:effectLst>
        </p:spPr>
      </p:pic>
    </p:spTree>
    <p:extLst>
      <p:ext uri="{BB962C8B-B14F-4D97-AF65-F5344CB8AC3E}">
        <p14:creationId xmlns:p14="http://schemas.microsoft.com/office/powerpoint/2010/main" val="7370672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wipe(up)">
                                      <p:cBhvr>
                                        <p:cTn id="7" dur="500"/>
                                        <p:tgtEl>
                                          <p:spTgt spid="10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2"/>
                                        </p:tgtEl>
                                        <p:attrNameLst>
                                          <p:attrName>style.visibility</p:attrName>
                                        </p:attrNameLst>
                                      </p:cBhvr>
                                      <p:to>
                                        <p:strVal val="visible"/>
                                      </p:to>
                                    </p:set>
                                    <p:animEffect transition="in" filter="wipe(left)">
                                      <p:cBhvr>
                                        <p:cTn id="11" dur="500"/>
                                        <p:tgtEl>
                                          <p:spTgt spid="72"/>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wipe(right)">
                                      <p:cBhvr>
                                        <p:cTn id="15" dur="500"/>
                                        <p:tgtEl>
                                          <p:spTgt spid="6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par>
                          <p:cTn id="24" fill="hold">
                            <p:stCondLst>
                              <p:cond delay="2500"/>
                            </p:stCondLst>
                            <p:childTnLst>
                              <p:par>
                                <p:cTn id="25" presetID="1" presetClass="entr" presetSubtype="0" fill="hold" nodeType="after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2500"/>
                            </p:stCondLst>
                            <p:childTnLst>
                              <p:par>
                                <p:cTn id="28" presetID="22" presetClass="entr" presetSubtype="2" fill="hold" grpId="0" nodeType="after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right)">
                                      <p:cBhvr>
                                        <p:cTn id="30" dur="500"/>
                                        <p:tgtEl>
                                          <p:spTgt spid="73"/>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fade">
                                      <p:cBhvr>
                                        <p:cTn id="38" dur="500"/>
                                        <p:tgtEl>
                                          <p:spTgt spid="71"/>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childTnLst>
                          </p:cTn>
                        </p:par>
                        <p:par>
                          <p:cTn id="43" fill="hold">
                            <p:stCondLst>
                              <p:cond delay="4500"/>
                            </p:stCondLst>
                            <p:childTnLst>
                              <p:par>
                                <p:cTn id="44" presetID="1" presetClass="entr" presetSubtype="0"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childTnLst>
                                </p:cTn>
                              </p:par>
                            </p:childTnLst>
                          </p:cTn>
                        </p:par>
                        <p:par>
                          <p:cTn id="46" fill="hold">
                            <p:stCondLst>
                              <p:cond delay="4500"/>
                            </p:stCondLst>
                            <p:childTnLst>
                              <p:par>
                                <p:cTn id="47" presetID="22" presetClass="entr" presetSubtype="8" fill="hold" grpId="0" nodeType="after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wipe(left)">
                                      <p:cBhvr>
                                        <p:cTn id="49" dur="500"/>
                                        <p:tgtEl>
                                          <p:spTgt spid="85"/>
                                        </p:tgtEl>
                                      </p:cBhvr>
                                    </p:animEffect>
                                  </p:childTnLst>
                                </p:cTn>
                              </p:par>
                            </p:childTnLst>
                          </p:cTn>
                        </p:par>
                        <p:par>
                          <p:cTn id="50" fill="hold">
                            <p:stCondLst>
                              <p:cond delay="5000"/>
                            </p:stCondLst>
                            <p:childTnLst>
                              <p:par>
                                <p:cTn id="51" presetID="22" presetClass="entr" presetSubtype="2" fill="hold" nodeType="after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wipe(right)">
                                      <p:cBhvr>
                                        <p:cTn id="53" dur="500"/>
                                        <p:tgtEl>
                                          <p:spTgt spid="80"/>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84"/>
                                        </p:tgtEl>
                                        <p:attrNameLst>
                                          <p:attrName>style.visibility</p:attrName>
                                        </p:attrNameLst>
                                      </p:cBhvr>
                                      <p:to>
                                        <p:strVal val="visible"/>
                                      </p:to>
                                    </p:set>
                                    <p:animEffect transition="in" filter="fade">
                                      <p:cBhvr>
                                        <p:cTn id="57" dur="500"/>
                                        <p:tgtEl>
                                          <p:spTgt spid="84"/>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105"/>
                                        </p:tgtEl>
                                        <p:attrNameLst>
                                          <p:attrName>style.visibility</p:attrName>
                                        </p:attrNameLst>
                                      </p:cBhvr>
                                      <p:to>
                                        <p:strVal val="visible"/>
                                      </p:to>
                                    </p:set>
                                    <p:animEffect transition="in" filter="fade">
                                      <p:cBhvr>
                                        <p:cTn id="61" dur="500"/>
                                        <p:tgtEl>
                                          <p:spTgt spid="105"/>
                                        </p:tgtEl>
                                      </p:cBhvr>
                                    </p:animEffect>
                                  </p:childTnLst>
                                </p:cTn>
                              </p:par>
                            </p:childTnLst>
                          </p:cTn>
                        </p:par>
                        <p:par>
                          <p:cTn id="62" fill="hold">
                            <p:stCondLst>
                              <p:cond delay="6500"/>
                            </p:stCondLst>
                            <p:childTnLst>
                              <p:par>
                                <p:cTn id="63" presetID="18" presetClass="entr" presetSubtype="6" fill="hold" grpId="0" nodeType="afterEffect">
                                  <p:stCondLst>
                                    <p:cond delay="0"/>
                                  </p:stCondLst>
                                  <p:childTnLst>
                                    <p:set>
                                      <p:cBhvr>
                                        <p:cTn id="64" dur="1" fill="hold">
                                          <p:stCondLst>
                                            <p:cond delay="0"/>
                                          </p:stCondLst>
                                        </p:cTn>
                                        <p:tgtEl>
                                          <p:spTgt spid="120"/>
                                        </p:tgtEl>
                                        <p:attrNameLst>
                                          <p:attrName>style.visibility</p:attrName>
                                        </p:attrNameLst>
                                      </p:cBhvr>
                                      <p:to>
                                        <p:strVal val="visible"/>
                                      </p:to>
                                    </p:set>
                                    <p:animEffect transition="in" filter="strips(downRight)">
                                      <p:cBhvr>
                                        <p:cTn id="65" dur="500"/>
                                        <p:tgtEl>
                                          <p:spTgt spid="120"/>
                                        </p:tgtEl>
                                      </p:cBhvr>
                                    </p:animEffect>
                                  </p:childTnLst>
                                </p:cTn>
                              </p:par>
                            </p:childTnLst>
                          </p:cTn>
                        </p:par>
                        <p:par>
                          <p:cTn id="66" fill="hold">
                            <p:stCondLst>
                              <p:cond delay="7000"/>
                            </p:stCondLst>
                            <p:childTnLst>
                              <p:par>
                                <p:cTn id="67" presetID="1" presetClass="entr" presetSubtype="0" fill="hold" nodeType="after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1" grpId="0" animBg="1"/>
      <p:bldP spid="72" grpId="0" animBg="1"/>
      <p:bldP spid="73" grpId="0" animBg="1"/>
      <p:bldP spid="76" grpId="0"/>
      <p:bldP spid="79" grpId="0"/>
      <p:bldP spid="84" grpId="0" animBg="1"/>
      <p:bldP spid="85" grpId="0" animBg="1"/>
      <p:bldP spid="105" grpId="0"/>
      <p:bldP spid="1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3350" t="2593" r="5353" b="5185"/>
          <a:stretch/>
        </p:blipFill>
        <p:spPr>
          <a:xfrm>
            <a:off x="-38100" y="-77107"/>
            <a:ext cx="9258300" cy="7226698"/>
          </a:xfrm>
          <a:prstGeom prst="rect">
            <a:avLst/>
          </a:prstGeom>
        </p:spPr>
      </p:pic>
      <p:sp>
        <p:nvSpPr>
          <p:cNvPr id="13" name="Oval 12"/>
          <p:cNvSpPr/>
          <p:nvPr/>
        </p:nvSpPr>
        <p:spPr>
          <a:xfrm>
            <a:off x="2859919" y="1839804"/>
            <a:ext cx="3490081" cy="3490081"/>
          </a:xfrm>
          <a:prstGeom prst="ellipse">
            <a:avLst/>
          </a:prstGeom>
          <a:solidFill>
            <a:schemeClr val="accent1">
              <a:alpha val="75000"/>
            </a:schemeClr>
          </a:solidFill>
          <a:ln w="12700">
            <a:miter lim="400000"/>
          </a:ln>
        </p:spPr>
        <p:txBody>
          <a:bodyPr lIns="0" tIns="0" rIns="0" bIns="0" anchor="ctr"/>
          <a:lstStyle/>
          <a:p>
            <a:endParaRPr lang="en-GB" sz="3200">
              <a:solidFill>
                <a:srgbClr val="FFFFFF"/>
              </a:solidFill>
              <a:latin typeface="Helvetica Light"/>
              <a:ea typeface="Helvetica Light"/>
              <a:cs typeface="Helvetica Light"/>
            </a:endParaRPr>
          </a:p>
        </p:txBody>
      </p:sp>
      <p:sp>
        <p:nvSpPr>
          <p:cNvPr id="14" name="Oval 13"/>
          <p:cNvSpPr/>
          <p:nvPr/>
        </p:nvSpPr>
        <p:spPr>
          <a:xfrm>
            <a:off x="2206626" y="1675645"/>
            <a:ext cx="1375490" cy="1375490"/>
          </a:xfrm>
          <a:prstGeom prst="ellipse">
            <a:avLst/>
          </a:prstGeom>
          <a:solidFill>
            <a:schemeClr val="accent1">
              <a:alpha val="75000"/>
            </a:schemeClr>
          </a:solidFill>
          <a:ln w="12700">
            <a:miter lim="400000"/>
          </a:ln>
        </p:spPr>
        <p:txBody>
          <a:bodyPr lIns="0" tIns="0" rIns="0" bIns="0" anchor="ctr"/>
          <a:lstStyle/>
          <a:p>
            <a:endParaRPr lang="en-GB" sz="3200">
              <a:solidFill>
                <a:srgbClr val="FFFFFF"/>
              </a:solidFill>
              <a:latin typeface="Helvetica Light"/>
              <a:ea typeface="Helvetica Light"/>
              <a:cs typeface="Helvetica Light"/>
            </a:endParaRPr>
          </a:p>
        </p:txBody>
      </p:sp>
      <p:sp>
        <p:nvSpPr>
          <p:cNvPr id="15" name="Oval 14"/>
          <p:cNvSpPr/>
          <p:nvPr/>
        </p:nvSpPr>
        <p:spPr>
          <a:xfrm>
            <a:off x="5559954" y="3954396"/>
            <a:ext cx="1375490" cy="1375490"/>
          </a:xfrm>
          <a:prstGeom prst="ellipse">
            <a:avLst/>
          </a:prstGeom>
          <a:solidFill>
            <a:schemeClr val="accent1">
              <a:alpha val="75000"/>
            </a:schemeClr>
          </a:solidFill>
          <a:ln w="12700">
            <a:miter lim="400000"/>
          </a:ln>
        </p:spPr>
        <p:txBody>
          <a:bodyPr lIns="0" tIns="0" rIns="0" bIns="0" anchor="ctr"/>
          <a:lstStyle/>
          <a:p>
            <a:endParaRPr lang="en-GB" sz="3200">
              <a:solidFill>
                <a:srgbClr val="FFFFFF"/>
              </a:solidFill>
              <a:latin typeface="Helvetica Light"/>
              <a:ea typeface="Helvetica Light"/>
              <a:cs typeface="Helvetica Light"/>
            </a:endParaRPr>
          </a:p>
        </p:txBody>
      </p:sp>
      <p:sp>
        <p:nvSpPr>
          <p:cNvPr id="12" name="TextBox 11"/>
          <p:cNvSpPr txBox="1"/>
          <p:nvPr/>
        </p:nvSpPr>
        <p:spPr>
          <a:xfrm>
            <a:off x="3100504" y="1965274"/>
            <a:ext cx="3091247" cy="500906"/>
          </a:xfrm>
          <a:prstGeom prst="rect">
            <a:avLst/>
          </a:prstGeom>
          <a:noFill/>
        </p:spPr>
        <p:txBody>
          <a:bodyPr wrap="square" lIns="0" tIns="0" rIns="0" bIns="0" rtlCol="0">
            <a:spAutoFit/>
          </a:bodyPr>
          <a:lstStyle/>
          <a:p>
            <a:pPr algn="ctr">
              <a:lnSpc>
                <a:spcPts val="4500"/>
              </a:lnSpc>
            </a:pPr>
            <a:r>
              <a:rPr lang="en-GB" sz="2000" dirty="0" smtClean="0">
                <a:solidFill>
                  <a:schemeClr val="bg1"/>
                </a:solidFill>
                <a:latin typeface="Kontrapunkt Bob Light" panose="02000000000000000000" pitchFamily="50" charset="0"/>
              </a:rPr>
              <a:t>Monitoring</a:t>
            </a:r>
            <a:endParaRPr lang="en-GB" sz="2000" dirty="0">
              <a:solidFill>
                <a:schemeClr val="bg1"/>
              </a:solidFill>
              <a:latin typeface="Kontrapunkt Bob Light" panose="02000000000000000000" pitchFamily="50" charset="0"/>
            </a:endParaRPr>
          </a:p>
        </p:txBody>
      </p:sp>
      <p:sp>
        <p:nvSpPr>
          <p:cNvPr id="16" name="TextBox 15"/>
          <p:cNvSpPr txBox="1"/>
          <p:nvPr/>
        </p:nvSpPr>
        <p:spPr>
          <a:xfrm>
            <a:off x="1348747" y="2059074"/>
            <a:ext cx="3091247" cy="500906"/>
          </a:xfrm>
          <a:prstGeom prst="rect">
            <a:avLst/>
          </a:prstGeom>
          <a:noFill/>
        </p:spPr>
        <p:txBody>
          <a:bodyPr wrap="square" lIns="0" tIns="0" rIns="0" bIns="0" rtlCol="0">
            <a:spAutoFit/>
          </a:bodyPr>
          <a:lstStyle/>
          <a:p>
            <a:pPr algn="ctr">
              <a:lnSpc>
                <a:spcPts val="4500"/>
              </a:lnSpc>
            </a:pPr>
            <a:r>
              <a:rPr lang="en-GB" sz="2000" dirty="0" smtClean="0">
                <a:solidFill>
                  <a:schemeClr val="bg1"/>
                </a:solidFill>
                <a:latin typeface="Kontrapunkt Bob Light" panose="02000000000000000000" pitchFamily="50" charset="0"/>
              </a:rPr>
              <a:t>200m</a:t>
            </a:r>
            <a:endParaRPr lang="en-GB" sz="2000" dirty="0">
              <a:solidFill>
                <a:schemeClr val="bg1"/>
              </a:solidFill>
              <a:latin typeface="Kontrapunkt Bob Light" panose="02000000000000000000" pitchFamily="50" charset="0"/>
            </a:endParaRPr>
          </a:p>
        </p:txBody>
      </p:sp>
      <p:sp>
        <p:nvSpPr>
          <p:cNvPr id="17" name="TextBox 16"/>
          <p:cNvSpPr txBox="1"/>
          <p:nvPr/>
        </p:nvSpPr>
        <p:spPr>
          <a:xfrm>
            <a:off x="4702075" y="4391688"/>
            <a:ext cx="3091247" cy="500906"/>
          </a:xfrm>
          <a:prstGeom prst="rect">
            <a:avLst/>
          </a:prstGeom>
          <a:noFill/>
        </p:spPr>
        <p:txBody>
          <a:bodyPr wrap="square" lIns="0" tIns="0" rIns="0" bIns="0" rtlCol="0">
            <a:spAutoFit/>
          </a:bodyPr>
          <a:lstStyle/>
          <a:p>
            <a:pPr algn="ctr">
              <a:lnSpc>
                <a:spcPts val="4500"/>
              </a:lnSpc>
            </a:pPr>
            <a:r>
              <a:rPr lang="en-GB" sz="2000" dirty="0" smtClean="0">
                <a:solidFill>
                  <a:schemeClr val="bg1"/>
                </a:solidFill>
                <a:latin typeface="Kontrapunkt Bob Light" panose="02000000000000000000" pitchFamily="50" charset="0"/>
              </a:rPr>
              <a:t>60m</a:t>
            </a:r>
            <a:endParaRPr lang="en-GB" sz="2000" dirty="0">
              <a:solidFill>
                <a:schemeClr val="bg1"/>
              </a:solidFill>
              <a:latin typeface="Kontrapunkt Bob Light" panose="02000000000000000000" pitchFamily="50" charset="0"/>
            </a:endParaRPr>
          </a:p>
        </p:txBody>
      </p:sp>
      <p:sp>
        <p:nvSpPr>
          <p:cNvPr id="18" name="TextBox 17"/>
          <p:cNvSpPr txBox="1"/>
          <p:nvPr/>
        </p:nvSpPr>
        <p:spPr>
          <a:xfrm>
            <a:off x="3093253" y="2943409"/>
            <a:ext cx="3091247" cy="1615827"/>
          </a:xfrm>
          <a:prstGeom prst="rect">
            <a:avLst/>
          </a:prstGeom>
          <a:noFill/>
        </p:spPr>
        <p:txBody>
          <a:bodyPr wrap="square" lIns="0" tIns="0" rIns="0" bIns="0" rtlCol="0">
            <a:spAutoFit/>
          </a:bodyPr>
          <a:lstStyle/>
          <a:p>
            <a:pPr algn="ctr">
              <a:lnSpc>
                <a:spcPct val="150000"/>
              </a:lnSpc>
            </a:pPr>
            <a:r>
              <a:rPr lang="en-US" sz="1400" dirty="0">
                <a:solidFill>
                  <a:schemeClr val="bg1"/>
                </a:solidFill>
                <a:latin typeface="Kontrapunkt Bob Light" panose="02000000000000000000" pitchFamily="50" charset="0"/>
              </a:rPr>
              <a:t>No fish corral or "</a:t>
            </a:r>
            <a:r>
              <a:rPr lang="en-US" sz="1400" dirty="0" err="1">
                <a:solidFill>
                  <a:schemeClr val="bg1"/>
                </a:solidFill>
                <a:latin typeface="Kontrapunkt Bob Light" panose="02000000000000000000" pitchFamily="50" charset="0"/>
              </a:rPr>
              <a:t>baclad</a:t>
            </a:r>
            <a:r>
              <a:rPr lang="en-US" sz="1400" dirty="0">
                <a:solidFill>
                  <a:schemeClr val="bg1"/>
                </a:solidFill>
                <a:latin typeface="Kontrapunkt Bob Light" panose="02000000000000000000" pitchFamily="50" charset="0"/>
              </a:rPr>
              <a:t>" shall be constructed within two hundred meters of another in marine </a:t>
            </a:r>
            <a:r>
              <a:rPr lang="en-US" sz="1400" dirty="0" smtClean="0">
                <a:solidFill>
                  <a:schemeClr val="bg1"/>
                </a:solidFill>
                <a:latin typeface="Kontrapunkt Bob Light" panose="02000000000000000000" pitchFamily="50" charset="0"/>
              </a:rPr>
              <a:t>fisheries, </a:t>
            </a:r>
            <a:r>
              <a:rPr lang="en-US" sz="1400" dirty="0">
                <a:solidFill>
                  <a:schemeClr val="bg1"/>
                </a:solidFill>
                <a:latin typeface="Kontrapunkt Bob Light" panose="02000000000000000000" pitchFamily="50" charset="0"/>
              </a:rPr>
              <a:t>unless they belong to the same </a:t>
            </a:r>
            <a:r>
              <a:rPr lang="en-US" sz="1400" dirty="0" smtClean="0">
                <a:solidFill>
                  <a:schemeClr val="bg1"/>
                </a:solidFill>
                <a:latin typeface="Kontrapunkt Bob Light" panose="02000000000000000000" pitchFamily="50" charset="0"/>
              </a:rPr>
              <a:t>license.</a:t>
            </a:r>
            <a:endParaRPr lang="en-GB" sz="1400" dirty="0">
              <a:solidFill>
                <a:schemeClr val="bg1"/>
              </a:solidFill>
              <a:latin typeface="Kontrapunkt Bob Light" panose="02000000000000000000" pitchFamily="50" charset="0"/>
            </a:endParaRPr>
          </a:p>
        </p:txBody>
      </p:sp>
    </p:spTree>
    <p:extLst>
      <p:ext uri="{BB962C8B-B14F-4D97-AF65-F5344CB8AC3E}">
        <p14:creationId xmlns:p14="http://schemas.microsoft.com/office/powerpoint/2010/main" val="381753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8" presetClass="entr" presetSubtype="6"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strips(downRight)">
                                      <p:cBhvr>
                                        <p:cTn id="23" dur="500"/>
                                        <p:tgtEl>
                                          <p:spTgt spid="16"/>
                                        </p:tgtEl>
                                      </p:cBhvr>
                                    </p:animEffect>
                                  </p:childTnLst>
                                </p:cTn>
                              </p:par>
                            </p:childTnLst>
                          </p:cTn>
                        </p:par>
                        <p:par>
                          <p:cTn id="24" fill="hold">
                            <p:stCondLst>
                              <p:cond delay="2500"/>
                            </p:stCondLst>
                            <p:childTnLst>
                              <p:par>
                                <p:cTn id="25" presetID="18" presetClass="entr" presetSubtype="6"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strips(downRight)">
                                      <p:cBhvr>
                                        <p:cTn id="27" dur="500"/>
                                        <p:tgtEl>
                                          <p:spTgt spid="17"/>
                                        </p:tgtEl>
                                      </p:cBhvr>
                                    </p:animEffect>
                                  </p:childTnLst>
                                </p:cTn>
                              </p:par>
                            </p:childTnLst>
                          </p:cTn>
                        </p:par>
                        <p:par>
                          <p:cTn id="28" fill="hold">
                            <p:stCondLst>
                              <p:cond delay="3000"/>
                            </p:stCondLst>
                            <p:childTnLst>
                              <p:par>
                                <p:cTn id="29" presetID="18" presetClass="entr" presetSubtype="6"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strips(downRight)">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2"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200 Meter Radius</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7</a:t>
            </a:r>
            <a:endParaRPr lang="en-GB" sz="1200" b="1" dirty="0"/>
          </a:p>
        </p:txBody>
      </p:sp>
      <p:sp>
        <p:nvSpPr>
          <p:cNvPr id="46" name="TextBox 45"/>
          <p:cNvSpPr txBox="1"/>
          <p:nvPr/>
        </p:nvSpPr>
        <p:spPr>
          <a:xfrm>
            <a:off x="2478536" y="1333097"/>
            <a:ext cx="4201134" cy="292388"/>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Results</a:t>
            </a:r>
            <a:endParaRPr lang="en-GB" sz="1300" dirty="0">
              <a:solidFill>
                <a:schemeClr val="bg1">
                  <a:lumMod val="50000"/>
                </a:schemeClr>
              </a:solidFill>
              <a:latin typeface="Kontrapunkt Bob Light" panose="02000000000000000000" pitchFamily="50" charset="0"/>
            </a:endParaRPr>
          </a:p>
        </p:txBody>
      </p:sp>
      <p:sp>
        <p:nvSpPr>
          <p:cNvPr id="6" name="Shape 4462"/>
          <p:cNvSpPr/>
          <p:nvPr/>
        </p:nvSpPr>
        <p:spPr>
          <a:xfrm>
            <a:off x="1001488" y="3029423"/>
            <a:ext cx="1211137" cy="12111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algn="l">
              <a:defRPr sz="3100" b="1">
                <a:latin typeface="Kontrapunkt Bob Bold"/>
                <a:ea typeface="Kontrapunkt Bob Bold"/>
                <a:cs typeface="Kontrapunkt Bob Bold"/>
                <a:sym typeface="Kontrapunkt Bob Bold"/>
              </a:defRPr>
            </a:pPr>
            <a:endParaRPr/>
          </a:p>
        </p:txBody>
      </p:sp>
      <p:sp>
        <p:nvSpPr>
          <p:cNvPr id="8" name="Shape 4469"/>
          <p:cNvSpPr/>
          <p:nvPr/>
        </p:nvSpPr>
        <p:spPr>
          <a:xfrm>
            <a:off x="3012724" y="3029423"/>
            <a:ext cx="1211137" cy="12111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algn="l">
              <a:defRPr sz="3100" b="1">
                <a:latin typeface="Kontrapunkt Bob Bold"/>
                <a:ea typeface="Kontrapunkt Bob Bold"/>
                <a:cs typeface="Kontrapunkt Bob Bold"/>
                <a:sym typeface="Kontrapunkt Bob Bold"/>
              </a:defRPr>
            </a:pPr>
            <a:endParaRPr/>
          </a:p>
        </p:txBody>
      </p:sp>
      <p:sp>
        <p:nvSpPr>
          <p:cNvPr id="10" name="Shape 4476"/>
          <p:cNvSpPr/>
          <p:nvPr/>
        </p:nvSpPr>
        <p:spPr>
          <a:xfrm>
            <a:off x="4986057" y="3029423"/>
            <a:ext cx="1211137" cy="12111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algn="l">
              <a:defRPr sz="3100" b="1">
                <a:latin typeface="Kontrapunkt Bob Bold"/>
                <a:ea typeface="Kontrapunkt Bob Bold"/>
                <a:cs typeface="Kontrapunkt Bob Bold"/>
                <a:sym typeface="Kontrapunkt Bob Bold"/>
              </a:defRPr>
            </a:pPr>
            <a:endParaRPr/>
          </a:p>
        </p:txBody>
      </p:sp>
      <p:sp>
        <p:nvSpPr>
          <p:cNvPr id="17" name="Shape 4483"/>
          <p:cNvSpPr/>
          <p:nvPr/>
        </p:nvSpPr>
        <p:spPr>
          <a:xfrm>
            <a:off x="6983430" y="3029423"/>
            <a:ext cx="1211137" cy="121113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a:miter lim="400000"/>
          </a:ln>
        </p:spPr>
        <p:txBody>
          <a:bodyPr lIns="50800" tIns="50800" rIns="50800" bIns="50800" anchor="ctr"/>
          <a:lstStyle/>
          <a:p>
            <a:pPr lvl="0" algn="l">
              <a:defRPr sz="3100" b="1">
                <a:latin typeface="Kontrapunkt Bob Bold"/>
                <a:ea typeface="Kontrapunkt Bob Bold"/>
                <a:cs typeface="Kontrapunkt Bob Bold"/>
                <a:sym typeface="Kontrapunkt Bob Bold"/>
              </a:defRPr>
            </a:pPr>
            <a:endParaRPr/>
          </a:p>
        </p:txBody>
      </p:sp>
      <p:sp>
        <p:nvSpPr>
          <p:cNvPr id="30" name="TextBox 29"/>
          <p:cNvSpPr txBox="1"/>
          <p:nvPr/>
        </p:nvSpPr>
        <p:spPr>
          <a:xfrm>
            <a:off x="811390" y="1849355"/>
            <a:ext cx="7586135" cy="1077218"/>
          </a:xfrm>
          <a:prstGeom prst="rect">
            <a:avLst/>
          </a:prstGeom>
          <a:noFill/>
        </p:spPr>
        <p:txBody>
          <a:bodyPr wrap="square" lIns="0" tIns="0" rIns="0" bIns="0" rtlCol="0">
            <a:spAutoFit/>
          </a:bodyPr>
          <a:lstStyle/>
          <a:p>
            <a:pPr algn="ctr"/>
            <a:r>
              <a:rPr lang="en-US" sz="1400" dirty="0" smtClean="0">
                <a:solidFill>
                  <a:schemeClr val="bg1">
                    <a:lumMod val="50000"/>
                  </a:schemeClr>
                </a:solidFill>
                <a:latin typeface="Aller Light" panose="02000503000000020004" pitchFamily="2" charset="0"/>
              </a:rPr>
              <a:t>Since </a:t>
            </a:r>
            <a:r>
              <a:rPr lang="en-US" sz="1400" dirty="0">
                <a:solidFill>
                  <a:schemeClr val="bg1">
                    <a:lumMod val="50000"/>
                  </a:schemeClr>
                </a:solidFill>
                <a:latin typeface="Aller Light" panose="02000503000000020004" pitchFamily="2" charset="0"/>
              </a:rPr>
              <a:t>it is required that no fish corrals must be constructed with 200 hundred meter from each other in marine fisheries, </a:t>
            </a:r>
            <a:r>
              <a:rPr lang="en-US" sz="1400" dirty="0" smtClean="0">
                <a:solidFill>
                  <a:schemeClr val="bg1">
                    <a:lumMod val="50000"/>
                  </a:schemeClr>
                </a:solidFill>
                <a:latin typeface="Aller Light" panose="02000503000000020004" pitchFamily="2" charset="0"/>
              </a:rPr>
              <a:t>we made a query to </a:t>
            </a:r>
            <a:r>
              <a:rPr lang="en-US" sz="1400" dirty="0">
                <a:solidFill>
                  <a:schemeClr val="bg1">
                    <a:lumMod val="50000"/>
                  </a:schemeClr>
                </a:solidFill>
                <a:latin typeface="Aller Light" panose="02000503000000020004" pitchFamily="2" charset="0"/>
              </a:rPr>
              <a:t>check from the previously calculated distance if which fish corral has satisfied the condition. It was then found out that 36 out of 47 fish corrals are located within the 200 meter radius of each other. </a:t>
            </a:r>
          </a:p>
          <a:p>
            <a:pPr algn="ctr"/>
            <a:endParaRPr lang="en-US" sz="1400" dirty="0">
              <a:solidFill>
                <a:schemeClr val="bg1">
                  <a:lumMod val="50000"/>
                </a:schemeClr>
              </a:solidFill>
              <a:latin typeface="Aller Light" panose="02000503000000020004" pitchFamily="2" charset="0"/>
            </a:endParaRPr>
          </a:p>
        </p:txBody>
      </p:sp>
      <p:sp>
        <p:nvSpPr>
          <p:cNvPr id="32" name="TextBox 31"/>
          <p:cNvSpPr txBox="1"/>
          <p:nvPr/>
        </p:nvSpPr>
        <p:spPr>
          <a:xfrm>
            <a:off x="2731023" y="5310427"/>
            <a:ext cx="3746867" cy="861774"/>
          </a:xfrm>
          <a:prstGeom prst="rect">
            <a:avLst/>
          </a:prstGeom>
          <a:noFill/>
        </p:spPr>
        <p:txBody>
          <a:bodyPr wrap="square" lIns="0" tIns="0" rIns="0" bIns="0" rtlCol="0">
            <a:spAutoFit/>
          </a:bodyPr>
          <a:lstStyle/>
          <a:p>
            <a:pPr algn="ctr"/>
            <a:r>
              <a:rPr lang="en-GB" sz="1400" dirty="0">
                <a:solidFill>
                  <a:schemeClr val="bg1">
                    <a:lumMod val="50000"/>
                  </a:schemeClr>
                </a:solidFill>
                <a:latin typeface="Aller Light" panose="02000503000000020004" pitchFamily="2" charset="0"/>
              </a:rPr>
              <a:t>By checking the distances, it was found out that only 11 of the 47 Fish Corrals were at least 200 meters away from another Fish Corral</a:t>
            </a:r>
            <a:endParaRPr lang="nl-NL" sz="1400" dirty="0">
              <a:solidFill>
                <a:schemeClr val="bg1">
                  <a:lumMod val="50000"/>
                </a:schemeClr>
              </a:solidFill>
              <a:latin typeface="Aller Light" panose="02000503000000020004" pitchFamily="2" charset="0"/>
            </a:endParaRPr>
          </a:p>
        </p:txBody>
      </p:sp>
      <p:graphicFrame>
        <p:nvGraphicFramePr>
          <p:cNvPr id="44" name="Chart 43"/>
          <p:cNvGraphicFramePr/>
          <p:nvPr>
            <p:extLst>
              <p:ext uri="{D42A27DB-BD31-4B8C-83A1-F6EECF244321}">
                <p14:modId xmlns:p14="http://schemas.microsoft.com/office/powerpoint/2010/main" val="3871487457"/>
              </p:ext>
            </p:extLst>
          </p:nvPr>
        </p:nvGraphicFramePr>
        <p:xfrm>
          <a:off x="2384055" y="2622870"/>
          <a:ext cx="4497479" cy="26182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8877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42" presetClass="entr" presetSubtype="0"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fade">
                                      <p:cBhvr>
                                        <p:cTn id="18" dur="1000"/>
                                        <p:tgtEl>
                                          <p:spTgt spid="44"/>
                                        </p:tgtEl>
                                      </p:cBhvr>
                                    </p:animEffect>
                                    <p:anim calcmode="lin" valueType="num">
                                      <p:cBhvr>
                                        <p:cTn id="19" dur="1000" fill="hold"/>
                                        <p:tgtEl>
                                          <p:spTgt spid="44"/>
                                        </p:tgtEl>
                                        <p:attrNameLst>
                                          <p:attrName>ppt_x</p:attrName>
                                        </p:attrNameLst>
                                      </p:cBhvr>
                                      <p:tavLst>
                                        <p:tav tm="0">
                                          <p:val>
                                            <p:strVal val="#ppt_x"/>
                                          </p:val>
                                        </p:tav>
                                        <p:tav tm="100000">
                                          <p:val>
                                            <p:strVal val="#ppt_x"/>
                                          </p:val>
                                        </p:tav>
                                      </p:tavLst>
                                    </p:anim>
                                    <p:anim calcmode="lin" valueType="num">
                                      <p:cBhvr>
                                        <p:cTn id="20" dur="1000" fill="hold"/>
                                        <p:tgtEl>
                                          <p:spTgt spid="44"/>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22" presetClass="entr" presetSubtype="1" fill="hold" grpId="0" nodeType="after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30" grpId="0"/>
      <p:bldP spid="32" grpId="0"/>
      <p:bldGraphic spid="44" grpId="0">
        <p:bldAsOne/>
      </p:bldGraphic>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04ADF0"/>
      </a:accent1>
      <a:accent2>
        <a:srgbClr val="2D31BC"/>
      </a:accent2>
      <a:accent3>
        <a:srgbClr val="B9C3D1"/>
      </a:accent3>
      <a:accent4>
        <a:srgbClr val="CAD1DC"/>
      </a:accent4>
      <a:accent5>
        <a:srgbClr val="A6AAA9"/>
      </a:accent5>
      <a:accent6>
        <a:srgbClr val="DCDEE0"/>
      </a:accent6>
      <a:hlink>
        <a:srgbClr val="7F7F7F"/>
      </a:hlink>
      <a:folHlink>
        <a:srgbClr val="7BBBB5"/>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7833</TotalTime>
  <Words>2288</Words>
  <Application>Microsoft Office PowerPoint</Application>
  <PresentationFormat>On-screen Show (4:3)</PresentationFormat>
  <Paragraphs>201</Paragraphs>
  <Slides>20</Slides>
  <Notes>19</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Aller</vt:lpstr>
      <vt:lpstr>平成明朝</vt:lpstr>
      <vt:lpstr>Kontrapunkt Bob Bold</vt:lpstr>
      <vt:lpstr>Calibri Light</vt:lpstr>
      <vt:lpstr>Helvetica Light</vt:lpstr>
      <vt:lpstr>Kontrapunkt Bob</vt:lpstr>
      <vt:lpstr>Open Sans Light</vt:lpstr>
      <vt:lpstr>Calibri</vt:lpstr>
      <vt:lpstr>Kontrapunkt Bob Light</vt:lpstr>
      <vt:lpstr>Aller Light</vt:lpstr>
      <vt:lpstr>Office Theme</vt:lpstr>
      <vt:lpstr>PowerPoint Presentation</vt:lpstr>
      <vt:lpstr>PowerPoint Presentation</vt:lpstr>
      <vt:lpstr>Fishing Industry</vt:lpstr>
      <vt:lpstr>Negros Occidental</vt:lpstr>
      <vt:lpstr>Objective</vt:lpstr>
      <vt:lpstr>Workflow</vt:lpstr>
      <vt:lpstr>PowerPoint Presentation</vt:lpstr>
      <vt:lpstr>PowerPoint Presentation</vt:lpstr>
      <vt:lpstr>200 Meter Radius</vt:lpstr>
      <vt:lpstr>200 Meter Radius</vt:lpstr>
      <vt:lpstr>60 Meter Radius</vt:lpstr>
      <vt:lpstr>PowerPoint Presentation</vt:lpstr>
      <vt:lpstr>Distance from Land</vt:lpstr>
      <vt:lpstr>Depth</vt:lpstr>
      <vt:lpstr>PowerPoint Presentation</vt:lpstr>
      <vt:lpstr>Results</vt:lpstr>
      <vt:lpstr>Conclusion</vt:lpstr>
      <vt:lpstr>Further Studies</vt:lpstr>
      <vt:lpstr>CO-AUTHORS</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Mark Anthony Cabanlit</cp:lastModifiedBy>
  <cp:revision>1130</cp:revision>
  <dcterms:created xsi:type="dcterms:W3CDTF">2014-05-23T08:09:55Z</dcterms:created>
  <dcterms:modified xsi:type="dcterms:W3CDTF">2015-10-20T01:46:24Z</dcterms:modified>
</cp:coreProperties>
</file>